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0" r:id="rId3"/>
    <p:sldId id="345" r:id="rId4"/>
    <p:sldId id="346" r:id="rId5"/>
    <p:sldId id="347" r:id="rId6"/>
    <p:sldId id="348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5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87"/>
    <a:srgbClr val="F2F2F2"/>
    <a:srgbClr val="2F1BF1"/>
    <a:srgbClr val="4D86AB"/>
    <a:srgbClr val="60E3EA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13BD4-75DE-41DA-9B3F-144B3041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75824B-15AF-45D8-BA31-73688846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CE447F-7294-46E8-A7CB-2F5CA246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44DEC1-A91F-4813-8474-6CE893C7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910157-D1AE-4D3C-B27D-C7E9BC74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8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EA2F83-DD21-4A2B-8A16-5D8C23CB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04D4EB-1300-4908-81E4-9385A3F23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0F0DC7-99AB-4AF3-8E1C-A0BE37B7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0156CC-4688-4DA0-8147-679BA5D9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FA8E18-BE2B-4767-A478-645B0E4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8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17F055-C307-49E1-9ED8-0218B7A50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E20BD9-E494-426A-B5C4-6F78D449D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4152C4-3C08-497C-B2B7-81E3A577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D3DB4A-3C6A-4FE7-A2DE-3EC24E1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D34DF6-A87D-4EFB-A7D4-834DF179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6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69925-A7E7-44F7-8679-FA3BF3DB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522293-2251-49AC-B387-27CC4DF0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A0763-7AB6-4BF0-A180-6104CDD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10BD64-F708-46B0-A48B-A967BE4A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6BB801-6C99-4A09-A834-E0D52DF6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7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5FE09-7DD6-4023-B0DA-F3DB2C6F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762EA5-CD36-4C2E-AADD-93EA97B7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2BD43D-2BCC-4104-8FD0-7090B342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B1ACF2-2114-4E19-B06F-CFB497C7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CA5C14-A891-4EA8-9497-C8DF7C43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6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276FAC-1B82-4C40-88F1-CF91A725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98E1E-C153-4172-8D44-92D71DD4B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253A63-DC21-4D1D-8D4C-1BCCAAF77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295A77-D1C4-4E38-8866-83BAA1F4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7E6EB2-08D4-4437-A9EB-5B4B134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0C5B82-6938-49AD-BA6B-E6AF5CC5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0C910-B13D-45FD-9B3F-D3D65BE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5E0B34-880C-4BA3-A658-8048609A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B5E13B-03CE-41E1-9FBC-3CA4FBA9F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399F58-A2B3-42A0-91B2-8544476CD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779029-FF0C-459C-92D7-79A39E6BA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16EAD04-E285-4676-9721-D3B27F74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AC381FA-C5E0-4CF0-B7E1-E6CE8D57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B0E7CF0-6C3D-4141-94C2-DEBE6472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2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2FD5-0029-4DED-9DC1-50A6F2FD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54A7260-38DB-43A6-B015-778DCA17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DC0EC1-824A-4C34-B714-6DEC5214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0E96DA2-FE15-48C4-8543-A2893A26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2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D023BBB-5C14-48FD-8A1C-A44B644C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6CC525-D88B-4F39-BFC4-8BA606F6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370988-76D5-4DF9-AB0A-3713FE2E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8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C4D8F-1CFA-45A3-A754-CE53D2A6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23305A-9F98-47A9-BC48-CEC61FD3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7A4606-D626-4576-AFFD-AED8197D5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C4F6AD-081C-4D2C-952B-DE3EA8C5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FEE747-20F7-4340-A41A-BC56B62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53E1FF-6D1B-44EC-A89C-65891D69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0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35FF1-56BA-4E55-B491-E612EEB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64AE6B3-DD8A-4646-9559-FE88DA289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AAB2F8-B17C-422F-B217-E850F5B30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1B0BB2-1F57-4010-BDB7-911E3ECB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75C98B-0602-40F0-A636-DE54B42B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56B5DC-1CFE-4022-8D17-2C31C516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7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5223C-5EB5-47B0-AE1F-737F4DEF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13E76A-54C8-4CE5-A280-33EBD99B1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F67A4-92C2-40B7-B077-EB8BB3FC1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D3FD-3810-4B01-8738-58E968158E9D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CD123F-5766-47A1-B99E-16763932A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A8A383-AFB4-4D11-ACFC-154896D0D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AA76-8856-4027-B5A1-0A9595B3D4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7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BB6623-08EE-4925-B68E-3FF829B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ешний, трава, стоит&#10;&#10;Описание создано автоматически">
            <a:extLst>
              <a:ext uri="{FF2B5EF4-FFF2-40B4-BE49-F238E27FC236}">
                <a16:creationId xmlns:a16="http://schemas.microsoft.com/office/drawing/2014/main" xmlns="" id="{D4A5F01F-2ED7-4A12-9C0F-757445134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4" t="12085" b="11685"/>
          <a:stretch/>
        </p:blipFill>
        <p:spPr>
          <a:xfrm>
            <a:off x="198474" y="0"/>
            <a:ext cx="11710216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889655D-8F5F-408A-8743-28276D24F776}"/>
              </a:ext>
            </a:extLst>
          </p:cNvPr>
          <p:cNvSpPr txBox="1">
            <a:spLocks noChangeArrowheads="1"/>
          </p:cNvSpPr>
          <p:nvPr/>
        </p:nvSpPr>
        <p:spPr>
          <a:xfrm>
            <a:off x="499731" y="355069"/>
            <a:ext cx="10994064" cy="2368106"/>
          </a:xfrm>
          <a:prstGeom prst="rect">
            <a:avLst/>
          </a:prstGeom>
          <a:solidFill>
            <a:srgbClr val="015287">
              <a:alpha val="45882"/>
            </a:srgb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Куда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плывет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ACA3E9-27D4-424D-ADEB-77927C5DF50C}"/>
              </a:ext>
            </a:extLst>
          </p:cNvPr>
          <p:cNvSpPr txBox="1"/>
          <p:nvPr/>
        </p:nvSpPr>
        <p:spPr>
          <a:xfrm>
            <a:off x="499731" y="5128196"/>
            <a:ext cx="10994063" cy="1374735"/>
          </a:xfrm>
          <a:prstGeom prst="rect">
            <a:avLst/>
          </a:prstGeom>
          <a:solidFill>
            <a:srgbClr val="015287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Мохова В.О. 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канд.псих.н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теории и практики 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дополнительного образования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</a:t>
            </a:r>
          </a:p>
        </p:txBody>
      </p:sp>
    </p:spTree>
    <p:extLst>
      <p:ext uri="{BB962C8B-B14F-4D97-AF65-F5344CB8AC3E}">
        <p14:creationId xmlns:p14="http://schemas.microsoft.com/office/powerpoint/2010/main" xmlns="" val="6319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Описание создано автоматически">
            <a:extLst>
              <a:ext uri="{FF2B5EF4-FFF2-40B4-BE49-F238E27FC236}">
                <a16:creationId xmlns:a16="http://schemas.microsoft.com/office/drawing/2014/main" xmlns="" id="{C133CB41-B308-4639-B8CE-51AA1F560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1" r="29070"/>
          <a:stretch/>
        </p:blipFill>
        <p:spPr>
          <a:xfrm>
            <a:off x="5936512" y="0"/>
            <a:ext cx="6255488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9" y="1616149"/>
            <a:ext cx="6943062" cy="5114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или косвенные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суицидальных намерениях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«Хочу умереть!», «Ты меня больше не увидишь!», «Я этого не вынесу!», «Скоро все это закончится!».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Шутки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иронические высказывания о желании умереть, о бессмысленности жизни: «Никто из жизни еще живым не уходил!».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Уверения в своей беспомощности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зависимости от других: «Если она разлюбит, я перестану существовать!».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маркеры (высказывания ребенка)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80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49"/>
            <a:ext cx="11004697" cy="48165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Самообвинения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 ничтожество! Ничего собой не представляю!», «Я гениальное ничтожество. Если, как говорит один хороший человек, самоубийство – это естественный отбор, то почему же я не убьюсь наконец?».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конкретном плане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суицида: «Я принял решение. Это будет сегодня, когда предки уедут на свою дачу. Алкоголь и таблетки я уже нашел».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действиях отравляющих веществ,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кладбищ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красочным обсуждением.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маркеры (высказывания ребенка)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8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2775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подростком,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ним, беседы со сверстниками, друзьями, родственниками, учителями, получение данных медицинской документации,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и содержания профилей в соцсетях. 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семейной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кем у ребенка дома близкие, доверительные отношения, хороший контакт.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суицидального риска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8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46995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настроения, питания, сна;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отношении к своей внешности;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теме смерти (появление в доме литературы по этой теме, переписка в Интернете и т.п.);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посещать кружки, школу (учащение прогулов);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серьезные изменения в состоянии здоровья (частые простуды, частые головные боли и др.).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могут увидеть родители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2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469959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внешнего вида;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 в урочной и внеклассной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работоспособности;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отношение к учебным принадлежностям (если ранее было другое);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прогулы (отсутствие на определенных уроках);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необоснованные вспышки агрессии;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тему смерти на последних страницах тетрадей;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одиночества, кризиса, утраты смысла в сочинениях на свободную тему или в размышлениях на уроках гуманитарного цикла и т.п.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могут увидеть педагоги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91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трава, дерево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4A50BBD3-0C91-47D4-8447-BAE2E6AD3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0" r="28380"/>
          <a:stretch/>
        </p:blipFill>
        <p:spPr>
          <a:xfrm>
            <a:off x="5252480" y="15229"/>
            <a:ext cx="6836738" cy="684277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суицидальной превенции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сообщили о проблеме (Угроза суицида)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49"/>
            <a:ext cx="6836737" cy="48803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администрации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ребенка к педагогу-психологу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ОО, проинформировать родителей;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вероятности суицидального поведения; 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(высокой вероятности СП),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на консультацию к психиатру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ситуации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5003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BB6623-08EE-4925-B68E-3FF829BE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ешний, трава, стоит&#10;&#10;Описание создано автоматически">
            <a:extLst>
              <a:ext uri="{FF2B5EF4-FFF2-40B4-BE49-F238E27FC236}">
                <a16:creationId xmlns:a16="http://schemas.microsoft.com/office/drawing/2014/main" xmlns="" id="{D4A5F01F-2ED7-4A12-9C0F-757445134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4" t="12085" b="11685"/>
          <a:stretch/>
        </p:blipFill>
        <p:spPr>
          <a:xfrm>
            <a:off x="198474" y="0"/>
            <a:ext cx="1171021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ACA3E9-27D4-424D-ADEB-77927C5DF50C}"/>
              </a:ext>
            </a:extLst>
          </p:cNvPr>
          <p:cNvSpPr txBox="1"/>
          <p:nvPr/>
        </p:nvSpPr>
        <p:spPr>
          <a:xfrm>
            <a:off x="499731" y="5128196"/>
            <a:ext cx="10994063" cy="1374735"/>
          </a:xfrm>
          <a:prstGeom prst="rect">
            <a:avLst/>
          </a:prstGeom>
          <a:solidFill>
            <a:srgbClr val="015287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Мохова В.О. 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канд.псих.н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теории и практики 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дополнительного образования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</a:t>
            </a:r>
          </a:p>
        </p:txBody>
      </p:sp>
    </p:spTree>
    <p:extLst>
      <p:ext uri="{BB962C8B-B14F-4D97-AF65-F5344CB8AC3E}">
        <p14:creationId xmlns:p14="http://schemas.microsoft.com/office/powerpoint/2010/main" xmlns="" val="34531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93E9BC-DFB7-4474-BA44-6C4A140DA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014" y="1807535"/>
            <a:ext cx="10823944" cy="40935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 суицидальные проявления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мысли («заснуть и не проснуться»);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замыслы (продумывание способов);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намерения (планирование конкретных действий).</a:t>
            </a: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Суицидальные попытки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целенаправленные акты поведения, направленные на лишение себя жизни, не закончившиеся смертью.</a:t>
            </a: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Завершенный суицид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заканчиваются гибелью человека.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723014" y="622301"/>
            <a:ext cx="10823944" cy="882650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altLang="ru-RU" sz="3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A2F376-914A-49B5-A28B-2426448344C3}"/>
              </a:ext>
            </a:extLst>
          </p:cNvPr>
          <p:cNvSpPr txBox="1"/>
          <p:nvPr/>
        </p:nvSpPr>
        <p:spPr>
          <a:xfrm>
            <a:off x="8112642" y="243915"/>
            <a:ext cx="3756837" cy="2015936"/>
          </a:xfrm>
          <a:prstGeom prst="rect">
            <a:avLst/>
          </a:prstGeom>
          <a:solidFill>
            <a:srgbClr val="01528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умышленное самоповреждение с целью завершения жизни.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F6E112-2A7C-4B23-980F-60E74DEEBC59}"/>
              </a:ext>
            </a:extLst>
          </p:cNvPr>
          <p:cNvSpPr txBox="1"/>
          <p:nvPr/>
        </p:nvSpPr>
        <p:spPr>
          <a:xfrm>
            <a:off x="6191693" y="4953504"/>
            <a:ext cx="5677785" cy="1426031"/>
          </a:xfrm>
          <a:prstGeom prst="rect">
            <a:avLst/>
          </a:prstGeom>
          <a:solidFill>
            <a:srgbClr val="01528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суицида: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отреагирование аффекта,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эмоционального напряжения,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 от травмирующей ситуации.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014" y="1807535"/>
            <a:ext cx="10823944" cy="450820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виртуальные деструктивные сообщества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вызов или усиление депрессивного состояния;</a:t>
            </a:r>
          </a:p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 «игре»,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ряда заданий суицидальной тематики, наличие куратора, подъем в 4.20;</a:t>
            </a:r>
          </a:p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несовершеннолетнего к членовредительству и самоубийству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задание с нанесением самоповреждения, последующее назначение даты смерти «выпила» (угрозы близким).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волонтерской организации мониторинга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-сетей.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723014" y="180753"/>
            <a:ext cx="10823944" cy="1509824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ru-RU" sz="4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и суицид (Фазы «Игры»)</a:t>
            </a:r>
            <a:endParaRPr lang="ru-RU" sz="4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0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ешний, мужчина&#10;&#10;Описание создано автоматически">
            <a:extLst>
              <a:ext uri="{FF2B5EF4-FFF2-40B4-BE49-F238E27FC236}">
                <a16:creationId xmlns:a16="http://schemas.microsoft.com/office/drawing/2014/main" xmlns="" id="{0FB5E749-EAFF-42FA-AF78-4F0BA3F3E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0" r="15481"/>
          <a:stretch/>
        </p:blipFill>
        <p:spPr>
          <a:xfrm>
            <a:off x="5061097" y="0"/>
            <a:ext cx="7130903" cy="68629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59" y="542260"/>
            <a:ext cx="11206717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основные причины самоубийства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4423145" cy="27644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Безнадежность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незначимости.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52FB0E-6B6A-4B9B-9505-471A9D84B744}"/>
              </a:ext>
            </a:extLst>
          </p:cNvPr>
          <p:cNvSpPr txBox="1"/>
          <p:nvPr/>
        </p:nvSpPr>
        <p:spPr>
          <a:xfrm>
            <a:off x="542259" y="4883995"/>
            <a:ext cx="4423146" cy="1077218"/>
          </a:xfrm>
          <a:prstGeom prst="rect">
            <a:avLst/>
          </a:prstGeom>
          <a:solidFill>
            <a:srgbClr val="F2F2F2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мотив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потеря смысла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71156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детского и подросткового суицида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8" cy="4433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Суициду предшествуют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объективно нетяжелые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близкими;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Суицидальный поступок воспринимается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романтически-героическом ореоле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признак смелости и мужества;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суицидального поведения «игра на публику»;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 регулируется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аффектом, не имеет четкого продуманного плана;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Неумелый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 (малотоксичные вещества, тонкая веревка, и др.);</a:t>
            </a:r>
          </a:p>
        </p:txBody>
      </p:sp>
    </p:spTree>
    <p:extLst>
      <p:ext uri="{BB962C8B-B14F-4D97-AF65-F5344CB8AC3E}">
        <p14:creationId xmlns:p14="http://schemas.microsoft.com/office/powerpoint/2010/main" xmlns="" val="56910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детского и подросткового суицида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8" cy="42530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представление о смерти размытое,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как 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 наказать обидчиков, как отдых, как конечный процесс, после которого снова идет жизнь.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 о 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омощи, а не как истинное желание умереть.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Вертера»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подражательные самоубийства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чаще проявляются у подростков.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завершенные суициды значительно чаще встречаются у мужчин (в 4 раза), но в подростковом возрасте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специфики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7614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трава, дерево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DD5A57D8-E0ED-4266-B0F7-F010F838D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1" r="17405"/>
          <a:stretch/>
        </p:blipFill>
        <p:spPr>
          <a:xfrm>
            <a:off x="0" y="0"/>
            <a:ext cx="781794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50464" y="1616149"/>
            <a:ext cx="6496493" cy="49122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 лица.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нытью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капризность, эгоцентрическая направленность на свои страдания,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слезливость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Скука, грусть, уныние,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мрачная угрюмость, злобность, раздражительность, ворчливость.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Брюзжание, неприязненное, враждебное отношение к окружающим,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ненависти к благополучию окружающих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8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7" cy="49122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заторможенность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бездеятельность, адинамия (все время лежит на диване).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возбуждение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неоправданно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рискованным поступкам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физического недовольства,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безразличное отношение к себе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окружающим, «бесчувственность».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непоправимой беды, немотивированные или мотивированные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или страх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взрывы отчаяния, безысходности, усиление мрачного настроения, когда вокруг много радостных событий.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7" cy="491224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Пессимистическая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избирательное воспоминание неприятных событий прошлого.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Пессимистическая оценка своего нынешнего состояния,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перспектив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будущем.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симптомы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ощущение стесненного дыхания, комка в горле, головные боли, бессонница или повышенная сонливость, чувство физической тяжести, нарушение менструального цикла;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нехарактерные вспышки ярости, жестокости, как призыв о помощи, приносит противоположные результат – неприязнь и отчуждение;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подарков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окружающим, обесценивание ранее значимого (раздаривает любимые вещи или игнорирует их).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574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975</Words>
  <Application>Microsoft Office PowerPoint</Application>
  <PresentationFormat>Произвольный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Mokhova</dc:creator>
  <cp:lastModifiedBy>user1</cp:lastModifiedBy>
  <cp:revision>13</cp:revision>
  <cp:lastPrinted>2018-11-30T07:54:37Z</cp:lastPrinted>
  <dcterms:created xsi:type="dcterms:W3CDTF">2018-11-29T22:28:03Z</dcterms:created>
  <dcterms:modified xsi:type="dcterms:W3CDTF">2024-02-20T09:11:16Z</dcterms:modified>
</cp:coreProperties>
</file>