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1" r:id="rId3"/>
    <p:sldId id="262" r:id="rId4"/>
    <p:sldId id="263" r:id="rId5"/>
    <p:sldId id="257" r:id="rId6"/>
    <p:sldId id="259" r:id="rId7"/>
    <p:sldId id="264" r:id="rId8"/>
    <p:sldId id="265" r:id="rId9"/>
    <p:sldId id="266" r:id="rId10"/>
    <p:sldId id="267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901A2B7-8610-4E8C-8DEA-CBEEEFA763D6}">
          <p14:sldIdLst>
            <p14:sldId id="256"/>
            <p14:sldId id="261"/>
            <p14:sldId id="262"/>
            <p14:sldId id="263"/>
            <p14:sldId id="257"/>
            <p14:sldId id="259"/>
            <p14:sldId id="264"/>
            <p14:sldId id="265"/>
            <p14:sldId id="266"/>
            <p14:sldId id="267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C19F43-E918-416A-99CD-32866A29C9BF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5437D-86B4-4E78-A349-8057E5605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93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EE448-0A3F-4783-BDBA-6500A2A0A817}" type="datetime1">
              <a:rPr lang="ru-RU" smtClean="0"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3818-A4E6-48DC-8D3B-B063F82268FE}" type="datetime1">
              <a:rPr lang="ru-RU" smtClean="0"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B985F-B13E-4DDC-A23A-2B901F57D2F6}" type="datetime1">
              <a:rPr lang="ru-RU" smtClean="0"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EF83E-DC81-442E-AEAD-E19B6651C03C}" type="datetime1">
              <a:rPr lang="ru-RU" smtClean="0"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79E89-3F50-45A3-97CC-F0256DE6A741}" type="datetime1">
              <a:rPr lang="ru-RU" smtClean="0"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573C-276A-46E3-9DEE-83C80006533B}" type="datetime1">
              <a:rPr lang="ru-RU" smtClean="0"/>
              <a:t>14.05.2020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962C8-90C7-4058-9159-80B8CD719532}" type="datetime1">
              <a:rPr lang="ru-RU" smtClean="0"/>
              <a:t>14.05.2020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E19D-8EEA-4494-8424-1310B6D2CB25}" type="datetime1">
              <a:rPr lang="ru-RU" smtClean="0"/>
              <a:t>14.05.2020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59390-7431-4107-81B4-3CFDCF0398BD}" type="datetime1">
              <a:rPr lang="ru-RU" smtClean="0"/>
              <a:t>14.05.2020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C50CA-2A54-43F3-88ED-B593085FD9A6}" type="datetime1">
              <a:rPr lang="ru-RU" smtClean="0"/>
              <a:t>14.05.2020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B12AC-5682-4A2E-AC7A-C8837A2FE630}" type="datetime1">
              <a:rPr lang="ru-RU" smtClean="0"/>
              <a:t>14.05.2020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E02D2-25BC-47D4-94EC-DC7CDCF02BAA}" type="datetime1">
              <a:rPr lang="ru-RU" smtClean="0"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ручной ввод 3"/>
          <p:cNvSpPr/>
          <p:nvPr/>
        </p:nvSpPr>
        <p:spPr>
          <a:xfrm>
            <a:off x="251520" y="332656"/>
            <a:ext cx="8640960" cy="2088232"/>
          </a:xfrm>
          <a:prstGeom prst="flowChartManualInput">
            <a:avLst/>
          </a:prstGeom>
          <a:solidFill>
            <a:schemeClr val="lt1">
              <a:alpha val="67000"/>
            </a:schemeClr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115616" y="908720"/>
            <a:ext cx="69127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ДЕНЬ СЛАВЯНСКОЙ ПИСЬМЕННОСТИ И КУЛЬТУРЫ</a:t>
            </a:r>
            <a:endParaRPr lang="ru-RU" sz="32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Блок-схема: ручной ввод 7"/>
          <p:cNvSpPr/>
          <p:nvPr/>
        </p:nvSpPr>
        <p:spPr>
          <a:xfrm>
            <a:off x="5220072" y="5517232"/>
            <a:ext cx="3923928" cy="936104"/>
          </a:xfrm>
          <a:prstGeom prst="flowChartManualInput">
            <a:avLst/>
          </a:prstGeom>
          <a:solidFill>
            <a:schemeClr val="lt1">
              <a:alpha val="67000"/>
            </a:schemeClr>
          </a:solidFill>
          <a:ln w="571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724128" y="5757569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Georgia" panose="02040502050405020303" pitchFamily="18" charset="0"/>
              </a:rPr>
              <a:t>ГКОУ «Нижегородская школа-интернат №10»</a:t>
            </a:r>
            <a:endParaRPr lang="ru-R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084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764704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i="1" dirty="0">
                <a:latin typeface="Georgia" panose="02040502050405020303" pitchFamily="18" charset="0"/>
              </a:rPr>
              <a:t>Буква к букве - будет слово,</a:t>
            </a:r>
            <a:br>
              <a:rPr lang="ru-RU" sz="2000" i="1" dirty="0">
                <a:latin typeface="Georgia" panose="02040502050405020303" pitchFamily="18" charset="0"/>
              </a:rPr>
            </a:br>
            <a:r>
              <a:rPr lang="ru-RU" sz="2000" i="1" dirty="0">
                <a:latin typeface="Georgia" panose="02040502050405020303" pitchFamily="18" charset="0"/>
              </a:rPr>
              <a:t>Слово к слову - речь готова.</a:t>
            </a:r>
            <a:br>
              <a:rPr lang="ru-RU" sz="2000" i="1" dirty="0">
                <a:latin typeface="Georgia" panose="02040502050405020303" pitchFamily="18" charset="0"/>
              </a:rPr>
            </a:br>
            <a:r>
              <a:rPr lang="ru-RU" sz="2000" i="1" dirty="0">
                <a:latin typeface="Georgia" panose="02040502050405020303" pitchFamily="18" charset="0"/>
              </a:rPr>
              <a:t>И напевна, и стройна,</a:t>
            </a:r>
            <a:br>
              <a:rPr lang="ru-RU" sz="2000" i="1" dirty="0">
                <a:latin typeface="Georgia" panose="02040502050405020303" pitchFamily="18" charset="0"/>
              </a:rPr>
            </a:br>
            <a:r>
              <a:rPr lang="ru-RU" sz="2000" i="1" dirty="0">
                <a:latin typeface="Georgia" panose="02040502050405020303" pitchFamily="18" charset="0"/>
              </a:rPr>
              <a:t>Музыкой звучит она.</a:t>
            </a:r>
            <a:br>
              <a:rPr lang="ru-RU" sz="2000" i="1" dirty="0">
                <a:latin typeface="Georgia" panose="02040502050405020303" pitchFamily="18" charset="0"/>
              </a:rPr>
            </a:br>
            <a:r>
              <a:rPr lang="ru-RU" sz="2000" i="1" dirty="0">
                <a:latin typeface="Georgia" panose="02040502050405020303" pitchFamily="18" charset="0"/>
              </a:rPr>
              <a:t>Так восславим буквы эти!</a:t>
            </a:r>
            <a:br>
              <a:rPr lang="ru-RU" sz="2000" i="1" dirty="0">
                <a:latin typeface="Georgia" panose="02040502050405020303" pitchFamily="18" charset="0"/>
              </a:rPr>
            </a:br>
            <a:r>
              <a:rPr lang="ru-RU" sz="2000" i="1" dirty="0">
                <a:latin typeface="Georgia" panose="02040502050405020303" pitchFamily="18" charset="0"/>
              </a:rPr>
              <a:t>Пусть они приходят к детям,</a:t>
            </a:r>
            <a:br>
              <a:rPr lang="ru-RU" sz="2000" i="1" dirty="0">
                <a:latin typeface="Georgia" panose="02040502050405020303" pitchFamily="18" charset="0"/>
              </a:rPr>
            </a:br>
            <a:r>
              <a:rPr lang="ru-RU" sz="2000" i="1" dirty="0">
                <a:latin typeface="Georgia" panose="02040502050405020303" pitchFamily="18" charset="0"/>
              </a:rPr>
              <a:t>И пусть будет знаменит</a:t>
            </a:r>
            <a:br>
              <a:rPr lang="ru-RU" sz="2000" i="1" dirty="0">
                <a:latin typeface="Georgia" panose="02040502050405020303" pitchFamily="18" charset="0"/>
              </a:rPr>
            </a:br>
            <a:r>
              <a:rPr lang="ru-RU" sz="2000" i="1" dirty="0">
                <a:latin typeface="Georgia" panose="02040502050405020303" pitchFamily="18" charset="0"/>
              </a:rPr>
              <a:t>Наш славянский алфавит!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71600" y="4144420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Georgia" panose="02040502050405020303" pitchFamily="18" charset="0"/>
              </a:rPr>
              <a:t>«</a:t>
            </a:r>
            <a:r>
              <a:rPr lang="ru-RU" dirty="0">
                <a:latin typeface="Georgia" panose="02040502050405020303" pitchFamily="18" charset="0"/>
              </a:rPr>
              <a:t>Берегите наш язык, наш прекрасный русский язык, этот клад, это достояние, переданное нам нашими предшественниками!.. Обращайтесь почтительно с этим могущественным орудием; в руках умелых оно в состоянии совершать чудеса» (И.С. Тургенев)</a:t>
            </a:r>
          </a:p>
        </p:txBody>
      </p:sp>
    </p:spTree>
    <p:extLst>
      <p:ext uri="{BB962C8B-B14F-4D97-AF65-F5344CB8AC3E}">
        <p14:creationId xmlns:p14="http://schemas.microsoft.com/office/powerpoint/2010/main" val="2590170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539552" y="836712"/>
            <a:ext cx="3826768" cy="4691063"/>
          </a:xfrm>
        </p:spPr>
        <p:txBody>
          <a:bodyPr>
            <a:normAutofit/>
          </a:bodyPr>
          <a:lstStyle/>
          <a:p>
            <a:r>
              <a:rPr lang="ru-RU" dirty="0">
                <a:latin typeface="Georgia" panose="02040502050405020303" pitchFamily="18" charset="0"/>
              </a:rPr>
              <a:t>По широкой Руси - нашей матушке</a:t>
            </a:r>
            <a:r>
              <a:rPr lang="ru-RU" dirty="0">
                <a:latin typeface="Georgia" panose="02040502050405020303" pitchFamily="18" charset="0"/>
              </a:rPr>
              <a:t/>
            </a:r>
            <a:br>
              <a:rPr lang="ru-RU" dirty="0">
                <a:latin typeface="Georgia" panose="02040502050405020303" pitchFamily="18" charset="0"/>
              </a:rPr>
            </a:br>
            <a:r>
              <a:rPr lang="ru-RU" dirty="0">
                <a:latin typeface="Georgia" panose="02040502050405020303" pitchFamily="18" charset="0"/>
              </a:rPr>
              <a:t>Колокольный звон разливается.</a:t>
            </a:r>
            <a:r>
              <a:rPr lang="ru-RU" dirty="0">
                <a:latin typeface="Georgia" panose="02040502050405020303" pitchFamily="18" charset="0"/>
              </a:rPr>
              <a:t/>
            </a:r>
            <a:br>
              <a:rPr lang="ru-RU" dirty="0">
                <a:latin typeface="Georgia" panose="02040502050405020303" pitchFamily="18" charset="0"/>
              </a:rPr>
            </a:br>
            <a:r>
              <a:rPr lang="ru-RU" dirty="0">
                <a:latin typeface="Georgia" panose="02040502050405020303" pitchFamily="18" charset="0"/>
              </a:rPr>
              <a:t>Ныне братья святые Кирилл и Мефодий</a:t>
            </a:r>
            <a:r>
              <a:rPr lang="ru-RU" dirty="0">
                <a:latin typeface="Georgia" panose="02040502050405020303" pitchFamily="18" charset="0"/>
              </a:rPr>
              <a:t/>
            </a:r>
            <a:br>
              <a:rPr lang="ru-RU" dirty="0">
                <a:latin typeface="Georgia" panose="02040502050405020303" pitchFamily="18" charset="0"/>
              </a:rPr>
            </a:br>
            <a:r>
              <a:rPr lang="ru-RU" dirty="0">
                <a:latin typeface="Georgia" panose="02040502050405020303" pitchFamily="18" charset="0"/>
              </a:rPr>
              <a:t>За труды свои прославляются.</a:t>
            </a:r>
            <a:r>
              <a:rPr lang="ru-RU" dirty="0">
                <a:latin typeface="Georgia" panose="02040502050405020303" pitchFamily="18" charset="0"/>
              </a:rPr>
              <a:t/>
            </a:r>
            <a:br>
              <a:rPr lang="ru-RU" dirty="0">
                <a:latin typeface="Georgia" panose="02040502050405020303" pitchFamily="18" charset="0"/>
              </a:rPr>
            </a:br>
            <a:r>
              <a:rPr lang="ru-RU" dirty="0">
                <a:latin typeface="Georgia" panose="02040502050405020303" pitchFamily="18" charset="0"/>
              </a:rPr>
              <a:t>Вспоминают Кирилла с Мефодием,</a:t>
            </a:r>
            <a:r>
              <a:rPr lang="ru-RU" dirty="0">
                <a:latin typeface="Georgia" panose="02040502050405020303" pitchFamily="18" charset="0"/>
              </a:rPr>
              <a:t/>
            </a:r>
            <a:br>
              <a:rPr lang="ru-RU" dirty="0">
                <a:latin typeface="Georgia" panose="02040502050405020303" pitchFamily="18" charset="0"/>
              </a:rPr>
            </a:br>
            <a:r>
              <a:rPr lang="ru-RU" dirty="0">
                <a:latin typeface="Georgia" panose="02040502050405020303" pitchFamily="18" charset="0"/>
              </a:rPr>
              <a:t>Братьев славных равноапостольных,</a:t>
            </a:r>
            <a:r>
              <a:rPr lang="ru-RU" dirty="0">
                <a:latin typeface="Georgia" panose="02040502050405020303" pitchFamily="18" charset="0"/>
              </a:rPr>
              <a:t/>
            </a:r>
            <a:br>
              <a:rPr lang="ru-RU" dirty="0">
                <a:latin typeface="Georgia" panose="02040502050405020303" pitchFamily="18" charset="0"/>
              </a:rPr>
            </a:br>
            <a:r>
              <a:rPr lang="ru-RU" dirty="0">
                <a:latin typeface="Georgia" panose="02040502050405020303" pitchFamily="18" charset="0"/>
              </a:rPr>
              <a:t>В Белоруссии, в Македонии,</a:t>
            </a:r>
            <a:r>
              <a:rPr lang="ru-RU" dirty="0">
                <a:latin typeface="Georgia" panose="02040502050405020303" pitchFamily="18" charset="0"/>
              </a:rPr>
              <a:t/>
            </a:r>
            <a:br>
              <a:rPr lang="ru-RU" dirty="0">
                <a:latin typeface="Georgia" panose="02040502050405020303" pitchFamily="18" charset="0"/>
              </a:rPr>
            </a:br>
            <a:r>
              <a:rPr lang="ru-RU" dirty="0">
                <a:latin typeface="Georgia" panose="02040502050405020303" pitchFamily="18" charset="0"/>
              </a:rPr>
              <a:t>В Польше, Чехии и Словакии,</a:t>
            </a:r>
            <a:r>
              <a:rPr lang="ru-RU" dirty="0">
                <a:latin typeface="Georgia" panose="02040502050405020303" pitchFamily="18" charset="0"/>
              </a:rPr>
              <a:t/>
            </a:r>
            <a:br>
              <a:rPr lang="ru-RU" dirty="0">
                <a:latin typeface="Georgia" panose="02040502050405020303" pitchFamily="18" charset="0"/>
              </a:rPr>
            </a:br>
            <a:r>
              <a:rPr lang="ru-RU" dirty="0">
                <a:latin typeface="Georgia" panose="02040502050405020303" pitchFamily="18" charset="0"/>
              </a:rPr>
              <a:t>Хвалят братьев премудрых в Болгарии,</a:t>
            </a:r>
            <a:r>
              <a:rPr lang="ru-RU" dirty="0">
                <a:latin typeface="Georgia" panose="02040502050405020303" pitchFamily="18" charset="0"/>
              </a:rPr>
              <a:t/>
            </a:r>
            <a:br>
              <a:rPr lang="ru-RU" dirty="0">
                <a:latin typeface="Georgia" panose="02040502050405020303" pitchFamily="18" charset="0"/>
              </a:rPr>
            </a:br>
            <a:r>
              <a:rPr lang="ru-RU" dirty="0">
                <a:latin typeface="Georgia" panose="02040502050405020303" pitchFamily="18" charset="0"/>
              </a:rPr>
              <a:t>В Украине, Хорватии, Сербии.</a:t>
            </a:r>
            <a:r>
              <a:rPr lang="ru-RU" dirty="0">
                <a:latin typeface="Georgia" panose="02040502050405020303" pitchFamily="18" charset="0"/>
              </a:rPr>
              <a:t/>
            </a:r>
            <a:br>
              <a:rPr lang="ru-RU" dirty="0">
                <a:latin typeface="Georgia" panose="02040502050405020303" pitchFamily="18" charset="0"/>
              </a:rPr>
            </a:br>
            <a:r>
              <a:rPr lang="ru-RU" dirty="0">
                <a:latin typeface="Georgia" panose="02040502050405020303" pitchFamily="18" charset="0"/>
              </a:rPr>
              <a:t>Все народы, что пишут кириллицей,</a:t>
            </a:r>
            <a:r>
              <a:rPr lang="ru-RU" dirty="0">
                <a:latin typeface="Georgia" panose="02040502050405020303" pitchFamily="18" charset="0"/>
              </a:rPr>
              <a:t/>
            </a:r>
            <a:br>
              <a:rPr lang="ru-RU" dirty="0">
                <a:latin typeface="Georgia" panose="02040502050405020303" pitchFamily="18" charset="0"/>
              </a:rPr>
            </a:br>
            <a:r>
              <a:rPr lang="ru-RU" dirty="0">
                <a:latin typeface="Georgia" panose="02040502050405020303" pitchFamily="18" charset="0"/>
              </a:rPr>
              <a:t>Что зовутся издревле славянскими,</a:t>
            </a:r>
            <a:r>
              <a:rPr lang="ru-RU" dirty="0">
                <a:latin typeface="Georgia" panose="02040502050405020303" pitchFamily="18" charset="0"/>
              </a:rPr>
              <a:t/>
            </a:r>
            <a:br>
              <a:rPr lang="ru-RU" dirty="0">
                <a:latin typeface="Georgia" panose="02040502050405020303" pitchFamily="18" charset="0"/>
              </a:rPr>
            </a:br>
            <a:r>
              <a:rPr lang="ru-RU" dirty="0">
                <a:latin typeface="Georgia" panose="02040502050405020303" pitchFamily="18" charset="0"/>
              </a:rPr>
              <a:t>Славят подвиг первоучителей,</a:t>
            </a:r>
            <a:r>
              <a:rPr lang="ru-RU" dirty="0">
                <a:latin typeface="Georgia" panose="02040502050405020303" pitchFamily="18" charset="0"/>
              </a:rPr>
              <a:t/>
            </a:r>
            <a:br>
              <a:rPr lang="ru-RU" dirty="0">
                <a:latin typeface="Georgia" panose="02040502050405020303" pitchFamily="18" charset="0"/>
              </a:rPr>
            </a:br>
            <a:r>
              <a:rPr lang="ru-RU" dirty="0">
                <a:latin typeface="Georgia" panose="02040502050405020303" pitchFamily="18" charset="0"/>
              </a:rPr>
              <a:t>Христианских своих просветителей.</a:t>
            </a:r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</a:t>
            </a:fld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392" y="548680"/>
            <a:ext cx="3932055" cy="557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4214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76" y="273050"/>
            <a:ext cx="4330824" cy="5853113"/>
          </a:xfrm>
        </p:spPr>
        <p:txBody>
          <a:bodyPr>
            <a:normAutofit fontScale="70000" lnSpcReduction="20000"/>
          </a:bodyPr>
          <a:lstStyle/>
          <a:p>
            <a:r>
              <a:rPr lang="ru-RU" sz="2300" dirty="0">
                <a:latin typeface="Georgia" panose="02040502050405020303" pitchFamily="18" charset="0"/>
              </a:rPr>
              <a:t>Ежегодно 24 мая </a:t>
            </a:r>
            <a:r>
              <a:rPr lang="ru-RU" sz="2300" dirty="0" smtClean="0">
                <a:latin typeface="Georgia" panose="02040502050405020303" pitchFamily="18" charset="0"/>
              </a:rPr>
              <a:t>День Славянской письменности и культуры </a:t>
            </a:r>
            <a:r>
              <a:rPr lang="ru-RU" sz="2300" dirty="0">
                <a:latin typeface="Georgia" panose="02040502050405020303" pitchFamily="18" charset="0"/>
              </a:rPr>
              <a:t>отмечают в славянских странах. В этот день мы вспоминаем создателей славянского алфавита - великих просветителей Кирилла и </a:t>
            </a:r>
            <a:r>
              <a:rPr lang="ru-RU" sz="2300" dirty="0" err="1">
                <a:latin typeface="Georgia" panose="02040502050405020303" pitchFamily="18" charset="0"/>
              </a:rPr>
              <a:t>Мефодия</a:t>
            </a:r>
            <a:r>
              <a:rPr lang="ru-RU" sz="2300" dirty="0">
                <a:latin typeface="Georgia" panose="02040502050405020303" pitchFamily="18" charset="0"/>
              </a:rPr>
              <a:t>.</a:t>
            </a:r>
          </a:p>
          <a:p>
            <a:r>
              <a:rPr lang="ru-RU" sz="2300" dirty="0" smtClean="0">
                <a:latin typeface="Georgia" panose="02040502050405020303" pitchFamily="18" charset="0"/>
              </a:rPr>
              <a:t>До </a:t>
            </a:r>
            <a:r>
              <a:rPr lang="ru-RU" sz="2300" dirty="0">
                <a:latin typeface="Georgia" panose="02040502050405020303" pitchFamily="18" charset="0"/>
              </a:rPr>
              <a:t>Кирилла и </a:t>
            </a:r>
            <a:r>
              <a:rPr lang="ru-RU" sz="2300" dirty="0" err="1">
                <a:latin typeface="Georgia" panose="02040502050405020303" pitchFamily="18" charset="0"/>
              </a:rPr>
              <a:t>Мефодия</a:t>
            </a:r>
            <a:r>
              <a:rPr lang="ru-RU" sz="2300" dirty="0">
                <a:latin typeface="Georgia" panose="02040502050405020303" pitchFamily="18" charset="0"/>
              </a:rPr>
              <a:t> большинство народов в те времена не могло прочитать Священное Писание на родном языке - богослужения велись на латинском языке. Не было тогда и у наших предков славян своей письменности.</a:t>
            </a:r>
          </a:p>
          <a:p>
            <a:r>
              <a:rPr lang="ru-RU" sz="2300" dirty="0" smtClean="0">
                <a:latin typeface="Georgia" panose="02040502050405020303" pitchFamily="18" charset="0"/>
              </a:rPr>
              <a:t>Кирилл </a:t>
            </a:r>
            <a:r>
              <a:rPr lang="ru-RU" sz="2300" dirty="0">
                <a:latin typeface="Georgia" panose="02040502050405020303" pitchFamily="18" charset="0"/>
              </a:rPr>
              <a:t>и Мефодий на основе греческого письма создали Первый Славянский Алфавит и перевели Евангелие на славянский язык.</a:t>
            </a:r>
          </a:p>
          <a:p>
            <a:r>
              <a:rPr lang="ru-RU" sz="2300" b="1" dirty="0" smtClean="0">
                <a:latin typeface="Georgia" panose="02040502050405020303" pitchFamily="18" charset="0"/>
              </a:rPr>
              <a:t>В </a:t>
            </a:r>
            <a:r>
              <a:rPr lang="ru-RU" sz="2300" b="1" dirty="0">
                <a:latin typeface="Georgia" panose="02040502050405020303" pitchFamily="18" charset="0"/>
              </a:rPr>
              <a:t>863 году</a:t>
            </a:r>
            <a:r>
              <a:rPr lang="ru-RU" sz="2300" dirty="0">
                <a:latin typeface="Georgia" panose="02040502050405020303" pitchFamily="18" charset="0"/>
              </a:rPr>
              <a:t> зазвучало слово Божие в моравских городах и селениях на родном, славянском языке, а не на чужом и непонятном – латинском, создавались письмена, светские книги. Началось славянское летописание!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1560" y="548680"/>
            <a:ext cx="3816424" cy="55774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88224" y="6309320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00" y="332656"/>
            <a:ext cx="4084512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80" y="3356992"/>
            <a:ext cx="4130691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2095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4008" y="404664"/>
            <a:ext cx="3888432" cy="5112568"/>
          </a:xfrm>
        </p:spPr>
        <p:txBody>
          <a:bodyPr>
            <a:normAutofit fontScale="40000" lnSpcReduction="20000"/>
          </a:bodyPr>
          <a:lstStyle/>
          <a:p>
            <a:pPr algn="just"/>
            <a:r>
              <a:rPr lang="ru-RU" sz="4000" dirty="0" smtClean="0">
                <a:latin typeface="Georgia" panose="02040502050405020303" pitchFamily="18" charset="0"/>
              </a:rPr>
              <a:t>Кирилл и Мефодий создали </a:t>
            </a:r>
            <a:r>
              <a:rPr lang="ru-RU" sz="4000" dirty="0">
                <a:latin typeface="Georgia" panose="02040502050405020303" pitchFamily="18" charset="0"/>
              </a:rPr>
              <a:t>славянскую азбуку. Азбука стала носить имя её составителя – КИРИЛЛИЦА. Они постарались, чтобы каждая буква первой славянской азбуки была простой и четкой. Они помнили о том, чтобы человек, едва увидев букву, сразу бы захотел овладеть письмом.</a:t>
            </a:r>
            <a:endParaRPr lang="ru-RU" sz="4000" dirty="0" smtClean="0">
              <a:latin typeface="Georgia" panose="02040502050405020303" pitchFamily="18" charset="0"/>
            </a:endParaRPr>
          </a:p>
          <a:p>
            <a:pPr algn="just"/>
            <a:r>
              <a:rPr lang="ru-RU" sz="4000" dirty="0" smtClean="0">
                <a:latin typeface="Georgia" panose="02040502050405020303" pitchFamily="18" charset="0"/>
              </a:rPr>
              <a:t>Ученики </a:t>
            </a:r>
            <a:r>
              <a:rPr lang="ru-RU" sz="4000" dirty="0">
                <a:latin typeface="Georgia" panose="02040502050405020303" pitchFamily="18" charset="0"/>
              </a:rPr>
              <a:t>Кирилла и </a:t>
            </a:r>
            <a:r>
              <a:rPr lang="ru-RU" sz="4000" dirty="0" err="1">
                <a:latin typeface="Georgia" panose="02040502050405020303" pitchFamily="18" charset="0"/>
              </a:rPr>
              <a:t>Мефодия</a:t>
            </a:r>
            <a:r>
              <a:rPr lang="ru-RU" sz="4000" dirty="0">
                <a:latin typeface="Georgia" panose="02040502050405020303" pitchFamily="18" charset="0"/>
              </a:rPr>
              <a:t> открывают свои школы, и к концу IХ века уже тысячи людей читают и пишут на старославянском языке.</a:t>
            </a:r>
          </a:p>
          <a:p>
            <a:pPr algn="just"/>
            <a:r>
              <a:rPr lang="ru-RU" sz="4000" dirty="0">
                <a:latin typeface="Georgia" panose="02040502050405020303" pitchFamily="18" charset="0"/>
              </a:rPr>
              <a:t>Каждая буква кириллицы была особенной. Она имела имя</a:t>
            </a:r>
            <a:r>
              <a:rPr lang="ru-RU" sz="4000" dirty="0" smtClean="0">
                <a:latin typeface="Georgia" panose="02040502050405020303" pitchFamily="18" charset="0"/>
              </a:rPr>
              <a:t>:</a:t>
            </a:r>
            <a:endParaRPr lang="en-US" sz="4000" dirty="0" smtClean="0"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ru-RU" sz="4000" dirty="0" smtClean="0">
                <a:latin typeface="Georgia" panose="02040502050405020303" pitchFamily="18" charset="0"/>
              </a:rPr>
              <a:t>А </a:t>
            </a:r>
            <a:r>
              <a:rPr lang="ru-RU" sz="4000" dirty="0">
                <a:latin typeface="Georgia" panose="02040502050405020303" pitchFamily="18" charset="0"/>
              </a:rPr>
              <a:t>– аз, Б – буки, В – веди, </a:t>
            </a:r>
            <a:endParaRPr lang="ru-RU" sz="4000" dirty="0" smtClean="0"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ru-RU" sz="4000" dirty="0" smtClean="0">
                <a:latin typeface="Georgia" panose="02040502050405020303" pitchFamily="18" charset="0"/>
              </a:rPr>
              <a:t>Г </a:t>
            </a:r>
            <a:r>
              <a:rPr lang="ru-RU" sz="4000" dirty="0">
                <a:latin typeface="Georgia" panose="02040502050405020303" pitchFamily="18" charset="0"/>
              </a:rPr>
              <a:t>– глаголь, Д – добро, Е – </a:t>
            </a:r>
            <a:r>
              <a:rPr lang="ru-RU" sz="4000" dirty="0" err="1" smtClean="0">
                <a:latin typeface="Georgia" panose="02040502050405020303" pitchFamily="18" charset="0"/>
              </a:rPr>
              <a:t>есте</a:t>
            </a:r>
            <a:r>
              <a:rPr lang="ru-RU" sz="4000" dirty="0" smtClean="0">
                <a:latin typeface="Georgia" panose="02040502050405020303" pitchFamily="18" charset="0"/>
              </a:rPr>
              <a:t>, </a:t>
            </a:r>
          </a:p>
          <a:p>
            <a:pPr marL="0" indent="0" algn="ctr">
              <a:buNone/>
            </a:pPr>
            <a:r>
              <a:rPr lang="ru-RU" sz="4000" dirty="0" smtClean="0">
                <a:latin typeface="Georgia" panose="02040502050405020303" pitchFamily="18" charset="0"/>
              </a:rPr>
              <a:t>Ж </a:t>
            </a:r>
            <a:r>
              <a:rPr lang="ru-RU" sz="4000" dirty="0">
                <a:latin typeface="Georgia" panose="02040502050405020303" pitchFamily="18" charset="0"/>
              </a:rPr>
              <a:t>– живете, З – зело, земля, </a:t>
            </a:r>
            <a:endParaRPr lang="ru-RU" sz="4000" dirty="0" smtClean="0"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ru-RU" sz="4000" dirty="0" smtClean="0">
                <a:latin typeface="Georgia" panose="02040502050405020303" pitchFamily="18" charset="0"/>
              </a:rPr>
              <a:t>Л </a:t>
            </a:r>
            <a:r>
              <a:rPr lang="ru-RU" sz="4000" dirty="0">
                <a:latin typeface="Georgia" panose="02040502050405020303" pitchFamily="18" charset="0"/>
              </a:rPr>
              <a:t>– люди</a:t>
            </a:r>
            <a:r>
              <a:rPr lang="ru-RU" sz="4000" dirty="0" smtClean="0">
                <a:latin typeface="Georgia" panose="02040502050405020303" pitchFamily="18" charset="0"/>
              </a:rPr>
              <a:t>, М </a:t>
            </a:r>
            <a:r>
              <a:rPr lang="ru-RU" sz="4000" dirty="0">
                <a:latin typeface="Georgia" panose="02040502050405020303" pitchFamily="18" charset="0"/>
              </a:rPr>
              <a:t>– мыслете, </a:t>
            </a:r>
            <a:endParaRPr lang="ru-RU" sz="4000" dirty="0" smtClean="0"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ru-RU" sz="4000" dirty="0" smtClean="0">
                <a:latin typeface="Georgia" panose="02040502050405020303" pitchFamily="18" charset="0"/>
              </a:rPr>
              <a:t>П </a:t>
            </a:r>
            <a:r>
              <a:rPr lang="ru-RU" sz="4000" dirty="0">
                <a:latin typeface="Georgia" panose="02040502050405020303" pitchFamily="18" charset="0"/>
              </a:rPr>
              <a:t>– покой, Р – </a:t>
            </a:r>
            <a:r>
              <a:rPr lang="ru-RU" sz="4000" dirty="0" err="1">
                <a:latin typeface="Georgia" panose="02040502050405020303" pitchFamily="18" charset="0"/>
              </a:rPr>
              <a:t>рцы</a:t>
            </a:r>
            <a:r>
              <a:rPr lang="ru-RU" sz="4000" dirty="0">
                <a:latin typeface="Georgia" panose="02040502050405020303" pitchFamily="18" charset="0"/>
              </a:rPr>
              <a:t>, речь, </a:t>
            </a:r>
            <a:endParaRPr lang="ru-RU" sz="4000" dirty="0" smtClean="0"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ru-RU" sz="4000" dirty="0" smtClean="0">
                <a:latin typeface="Georgia" panose="02040502050405020303" pitchFamily="18" charset="0"/>
              </a:rPr>
              <a:t>С </a:t>
            </a:r>
            <a:r>
              <a:rPr lang="ru-RU" sz="4000" dirty="0">
                <a:latin typeface="Georgia" panose="02040502050405020303" pitchFamily="18" charset="0"/>
              </a:rPr>
              <a:t>– слово, Т – твёрдо…</a:t>
            </a:r>
          </a:p>
          <a:p>
            <a:pPr algn="just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63065"/>
            <a:ext cx="3779739" cy="4144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5032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Блок-схема: ручной ввод 5"/>
          <p:cNvSpPr/>
          <p:nvPr/>
        </p:nvSpPr>
        <p:spPr>
          <a:xfrm>
            <a:off x="8005978" y="5877272"/>
            <a:ext cx="1138022" cy="720080"/>
          </a:xfrm>
          <a:prstGeom prst="flowChartManualInput">
            <a:avLst/>
          </a:prstGeom>
          <a:solidFill>
            <a:schemeClr val="lt1">
              <a:alpha val="67000"/>
            </a:schemeClr>
          </a:solidFill>
          <a:ln w="571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44408" y="6054749"/>
            <a:ext cx="405408" cy="365125"/>
          </a:xfrm>
        </p:spPr>
        <p:txBody>
          <a:bodyPr/>
          <a:lstStyle/>
          <a:p>
            <a:fld id="{B19B0651-EE4F-4900-A07F-96A6BFA9D0F0}" type="slidenum">
              <a:rPr lang="ru-RU" sz="1600" smtClean="0"/>
              <a:t>5</a:t>
            </a:fld>
            <a:endParaRPr lang="ru-RU" sz="1600" dirty="0"/>
          </a:p>
        </p:txBody>
      </p:sp>
      <p:sp>
        <p:nvSpPr>
          <p:cNvPr id="8" name="Блок-схема: ручной ввод 7"/>
          <p:cNvSpPr/>
          <p:nvPr/>
        </p:nvSpPr>
        <p:spPr>
          <a:xfrm>
            <a:off x="467544" y="260648"/>
            <a:ext cx="8107445" cy="936104"/>
          </a:xfrm>
          <a:prstGeom prst="flowChartManualInput">
            <a:avLst/>
          </a:prstGeom>
          <a:solidFill>
            <a:schemeClr val="lt1">
              <a:alpha val="67000"/>
            </a:schemeClr>
          </a:solidFill>
          <a:ln w="571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827584" y="377079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Georgia" panose="02040502050405020303" pitchFamily="18" charset="0"/>
              </a:rPr>
              <a:t>Фразеологизмы, в которых встречаются названия букв старославянской азбуки.</a:t>
            </a:r>
            <a:endParaRPr lang="ru-RU" sz="2400" dirty="0">
              <a:latin typeface="Georgia" panose="02040502050405020303" pitchFamily="18" charset="0"/>
            </a:endParaRPr>
          </a:p>
        </p:txBody>
      </p:sp>
      <p:sp>
        <p:nvSpPr>
          <p:cNvPr id="9" name="Прямоугольник с двумя усеченными противолежащими углами 8"/>
          <p:cNvSpPr/>
          <p:nvPr/>
        </p:nvSpPr>
        <p:spPr>
          <a:xfrm>
            <a:off x="755576" y="1444424"/>
            <a:ext cx="7488832" cy="4896544"/>
          </a:xfrm>
          <a:prstGeom prst="snip2DiagRect">
            <a:avLst>
              <a:gd name="adj1" fmla="val 0"/>
              <a:gd name="adj2" fmla="val 7785"/>
            </a:avLst>
          </a:prstGeom>
          <a:solidFill>
            <a:schemeClr val="lt1">
              <a:alpha val="67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105619" y="1945759"/>
            <a:ext cx="65527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Georgia" panose="02040502050405020303" pitchFamily="18" charset="0"/>
              </a:rPr>
              <a:t>Знать на </a:t>
            </a:r>
            <a:r>
              <a:rPr lang="ru-RU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ять</a:t>
            </a:r>
            <a:r>
              <a:rPr lang="ru-RU" sz="2400" b="1" dirty="0">
                <a:latin typeface="Georgia" panose="02040502050405020303" pitchFamily="18" charset="0"/>
              </a:rPr>
              <a:t> – </a:t>
            </a:r>
            <a:r>
              <a:rPr lang="ru-RU" sz="2400" dirty="0">
                <a:latin typeface="Georgia" panose="02040502050405020303" pitchFamily="18" charset="0"/>
              </a:rPr>
              <a:t>знать досконально, на отлично</a:t>
            </a:r>
            <a:r>
              <a:rPr lang="ru-RU" sz="2400" dirty="0" smtClean="0">
                <a:latin typeface="Georgia" panose="02040502050405020303" pitchFamily="18" charset="0"/>
              </a:rPr>
              <a:t>.</a:t>
            </a:r>
          </a:p>
          <a:p>
            <a:pPr algn="just"/>
            <a:r>
              <a:rPr lang="ru-RU" sz="2400" dirty="0">
                <a:latin typeface="Georgia" panose="02040502050405020303" pitchFamily="18" charset="0"/>
              </a:rPr>
              <a:t>Прописать </a:t>
            </a:r>
            <a:r>
              <a:rPr lang="ru-RU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ижицу</a:t>
            </a:r>
            <a:r>
              <a:rPr lang="ru-RU" sz="2400" b="1" dirty="0">
                <a:latin typeface="Georgia" panose="02040502050405020303" pitchFamily="18" charset="0"/>
              </a:rPr>
              <a:t> – </a:t>
            </a:r>
            <a:r>
              <a:rPr lang="ru-RU" sz="2400" dirty="0">
                <a:latin typeface="Georgia" panose="02040502050405020303" pitchFamily="18" charset="0"/>
              </a:rPr>
              <a:t>проучить как следует, высечь, наказать.</a:t>
            </a:r>
          </a:p>
          <a:p>
            <a:pPr algn="just"/>
            <a:r>
              <a:rPr lang="ru-RU" sz="2400" dirty="0">
                <a:latin typeface="Georgia" panose="02040502050405020303" pitchFamily="18" charset="0"/>
              </a:rPr>
              <a:t>Стоять </a:t>
            </a:r>
            <a:r>
              <a:rPr lang="ru-RU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фертом</a:t>
            </a:r>
            <a:r>
              <a:rPr lang="ru-RU" sz="2400" b="1" dirty="0">
                <a:latin typeface="Georgia" panose="02040502050405020303" pitchFamily="18" charset="0"/>
              </a:rPr>
              <a:t>  - </a:t>
            </a:r>
            <a:r>
              <a:rPr lang="ru-RU" sz="2400" dirty="0">
                <a:latin typeface="Georgia" panose="02040502050405020303" pitchFamily="18" charset="0"/>
              </a:rPr>
              <a:t>стоять руки в боки, как</a:t>
            </a:r>
            <a:r>
              <a:rPr lang="ru-RU" sz="2400" b="1" dirty="0">
                <a:latin typeface="Georgia" panose="02040502050405020303" pitchFamily="18" charset="0"/>
              </a:rPr>
              <a:t> </a:t>
            </a:r>
            <a:r>
              <a:rPr lang="ru-RU" sz="2400" dirty="0">
                <a:latin typeface="Georgia" panose="02040502050405020303" pitchFamily="18" charset="0"/>
              </a:rPr>
              <a:t>буква </a:t>
            </a:r>
            <a:r>
              <a:rPr lang="ru-RU" sz="2400" dirty="0" smtClean="0">
                <a:latin typeface="Georgia" panose="02040502050405020303" pitchFamily="18" charset="0"/>
              </a:rPr>
              <a:t>Ф.</a:t>
            </a:r>
            <a:endParaRPr lang="ru-RU" sz="2400" dirty="0">
              <a:latin typeface="Georgia" panose="02040502050405020303" pitchFamily="18" charset="0"/>
            </a:endParaRPr>
          </a:p>
          <a:p>
            <a:pPr algn="just"/>
            <a:r>
              <a:rPr lang="ru-RU" sz="2400" dirty="0">
                <a:latin typeface="Georgia" panose="02040502050405020303" pitchFamily="18" charset="0"/>
              </a:rPr>
              <a:t>Сперва</a:t>
            </a:r>
            <a:r>
              <a:rPr lang="ru-RU" sz="2400" b="1" dirty="0">
                <a:latin typeface="Georgia" panose="02040502050405020303" pitchFamily="18" charset="0"/>
              </a:rPr>
              <a:t> </a:t>
            </a:r>
            <a:r>
              <a:rPr lang="ru-RU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аз</a:t>
            </a:r>
            <a:r>
              <a:rPr lang="ru-RU" sz="2400" b="1" dirty="0">
                <a:latin typeface="Georgia" panose="02040502050405020303" pitchFamily="18" charset="0"/>
              </a:rPr>
              <a:t> </a:t>
            </a:r>
            <a:r>
              <a:rPr lang="ru-RU" sz="2400" dirty="0">
                <a:latin typeface="Georgia" panose="02040502050405020303" pitchFamily="18" charset="0"/>
              </a:rPr>
              <a:t>да</a:t>
            </a:r>
            <a:r>
              <a:rPr lang="ru-RU" sz="2400" b="1" dirty="0">
                <a:latin typeface="Georgia" panose="02040502050405020303" pitchFamily="18" charset="0"/>
              </a:rPr>
              <a:t> </a:t>
            </a:r>
            <a:r>
              <a:rPr lang="ru-RU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буки</a:t>
            </a:r>
            <a:r>
              <a:rPr lang="ru-RU" sz="2400" b="1" dirty="0">
                <a:latin typeface="Georgia" panose="02040502050405020303" pitchFamily="18" charset="0"/>
              </a:rPr>
              <a:t>, </a:t>
            </a:r>
            <a:r>
              <a:rPr lang="ru-RU" sz="2400" dirty="0">
                <a:latin typeface="Georgia" panose="02040502050405020303" pitchFamily="18" charset="0"/>
              </a:rPr>
              <a:t>а потом и науки</a:t>
            </a:r>
            <a:r>
              <a:rPr lang="ru-RU" sz="2400" b="1" dirty="0">
                <a:latin typeface="Georgia" panose="02040502050405020303" pitchFamily="18" charset="0"/>
              </a:rPr>
              <a:t> </a:t>
            </a:r>
            <a:r>
              <a:rPr lang="ru-RU" sz="2400" dirty="0">
                <a:latin typeface="Georgia" panose="02040502050405020303" pitchFamily="18" charset="0"/>
              </a:rPr>
              <a:t>– т.е. сначала азбуку надо выучить, а потом заниматься науками.</a:t>
            </a:r>
          </a:p>
          <a:p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435280" cy="1224136"/>
          </a:xfrm>
        </p:spPr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3100" dirty="0" smtClean="0">
                <a:latin typeface="Georgia" panose="02040502050405020303" pitchFamily="18" charset="0"/>
              </a:rPr>
              <a:t/>
            </a:r>
            <a:br>
              <a:rPr lang="ru-RU" sz="3100" dirty="0" smtClean="0">
                <a:latin typeface="Georgia" panose="02040502050405020303" pitchFamily="18" charset="0"/>
              </a:rPr>
            </a:br>
            <a:r>
              <a:rPr lang="ru-RU" sz="3600" dirty="0" smtClean="0">
                <a:latin typeface="Georgia" panose="02040502050405020303" pitchFamily="18" charset="0"/>
              </a:rPr>
              <a:t>Загадки</a:t>
            </a:r>
            <a:r>
              <a:rPr lang="ru-RU" sz="3100" dirty="0" smtClean="0">
                <a:latin typeface="Georgia" panose="02040502050405020303" pitchFamily="18" charset="0"/>
              </a:rPr>
              <a:t/>
            </a:r>
            <a:br>
              <a:rPr lang="ru-RU" sz="3100" dirty="0" smtClean="0">
                <a:latin typeface="Georgia" panose="02040502050405020303" pitchFamily="18" charset="0"/>
              </a:rPr>
            </a:br>
            <a:r>
              <a:rPr lang="ru-RU" sz="2700" dirty="0" smtClean="0">
                <a:solidFill>
                  <a:prstClr val="black"/>
                </a:solidFill>
                <a:latin typeface="Georgia" panose="02040502050405020303" pitchFamily="18" charset="0"/>
                <a:ea typeface="+mn-ea"/>
                <a:cs typeface="+mn-cs"/>
              </a:rPr>
              <a:t>Попробуйте </a:t>
            </a:r>
            <a:r>
              <a:rPr lang="ru-RU" sz="2700" dirty="0">
                <a:solidFill>
                  <a:prstClr val="black"/>
                </a:solidFill>
                <a:latin typeface="Georgia" panose="02040502050405020303" pitchFamily="18" charset="0"/>
                <a:ea typeface="+mn-ea"/>
                <a:cs typeface="+mn-cs"/>
              </a:rPr>
              <a:t>отгадать старинные народные загадки славянских народов</a:t>
            </a:r>
            <a:r>
              <a:rPr lang="ru-RU" sz="31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3100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numCol="2">
            <a:normAutofit fontScale="25000" lnSpcReduction="20000"/>
          </a:bodyPr>
          <a:lstStyle/>
          <a:p>
            <a:pPr marL="0" indent="0">
              <a:buNone/>
            </a:pPr>
            <a:r>
              <a:rPr lang="ru-RU" sz="80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Был </a:t>
            </a:r>
            <a:r>
              <a:rPr lang="ru-RU" sz="8000" dirty="0">
                <a:solidFill>
                  <a:srgbClr val="000000"/>
                </a:solidFill>
                <a:latin typeface="Georgia" panose="02040502050405020303" pitchFamily="18" charset="0"/>
              </a:rPr>
              <a:t>я копан,</a:t>
            </a:r>
            <a:r>
              <a:rPr lang="ru-RU" sz="8000" dirty="0">
                <a:latin typeface="Georgia" panose="02040502050405020303" pitchFamily="18" charset="0"/>
              </a:rPr>
              <a:t/>
            </a:r>
            <a:br>
              <a:rPr lang="ru-RU" sz="8000" dirty="0">
                <a:latin typeface="Georgia" panose="02040502050405020303" pitchFamily="18" charset="0"/>
              </a:rPr>
            </a:br>
            <a:r>
              <a:rPr lang="ru-RU" sz="8000" dirty="0">
                <a:solidFill>
                  <a:srgbClr val="000000"/>
                </a:solidFill>
                <a:latin typeface="Georgia" panose="02040502050405020303" pitchFamily="18" charset="0"/>
              </a:rPr>
              <a:t>Был я </a:t>
            </a:r>
            <a:r>
              <a:rPr lang="ru-RU" sz="8000" dirty="0" err="1">
                <a:solidFill>
                  <a:srgbClr val="000000"/>
                </a:solidFill>
                <a:latin typeface="Georgia" panose="02040502050405020303" pitchFamily="18" charset="0"/>
              </a:rPr>
              <a:t>топтан</a:t>
            </a:r>
            <a:r>
              <a:rPr lang="ru-RU" sz="8000" dirty="0">
                <a:solidFill>
                  <a:srgbClr val="000000"/>
                </a:solidFill>
                <a:latin typeface="Georgia" panose="02040502050405020303" pitchFamily="18" charset="0"/>
              </a:rPr>
              <a:t>,</a:t>
            </a:r>
            <a:r>
              <a:rPr lang="ru-RU" sz="8000" dirty="0">
                <a:latin typeface="Georgia" panose="02040502050405020303" pitchFamily="18" charset="0"/>
              </a:rPr>
              <a:t/>
            </a:r>
            <a:br>
              <a:rPr lang="ru-RU" sz="8000" dirty="0">
                <a:latin typeface="Georgia" panose="02040502050405020303" pitchFamily="18" charset="0"/>
              </a:rPr>
            </a:br>
            <a:r>
              <a:rPr lang="ru-RU" sz="8000" dirty="0">
                <a:solidFill>
                  <a:srgbClr val="000000"/>
                </a:solidFill>
                <a:latin typeface="Georgia" panose="02040502050405020303" pitchFamily="18" charset="0"/>
              </a:rPr>
              <a:t>Был я на пожаре</a:t>
            </a:r>
            <a:r>
              <a:rPr lang="ru-RU" sz="80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,  </a:t>
            </a:r>
            <a:r>
              <a:rPr lang="ru-RU" sz="8000" dirty="0">
                <a:latin typeface="Georgia" panose="02040502050405020303" pitchFamily="18" charset="0"/>
              </a:rPr>
              <a:t/>
            </a:r>
            <a:br>
              <a:rPr lang="ru-RU" sz="8000" dirty="0">
                <a:latin typeface="Georgia" panose="02040502050405020303" pitchFamily="18" charset="0"/>
              </a:rPr>
            </a:br>
            <a:r>
              <a:rPr lang="ru-RU" sz="8000" dirty="0">
                <a:solidFill>
                  <a:srgbClr val="000000"/>
                </a:solidFill>
                <a:latin typeface="Georgia" panose="02040502050405020303" pitchFamily="18" charset="0"/>
              </a:rPr>
              <a:t>Был я на кружале,</a:t>
            </a:r>
            <a:r>
              <a:rPr lang="ru-RU" sz="8000" dirty="0">
                <a:latin typeface="Georgia" panose="02040502050405020303" pitchFamily="18" charset="0"/>
              </a:rPr>
              <a:t/>
            </a:r>
            <a:br>
              <a:rPr lang="ru-RU" sz="8000" dirty="0">
                <a:latin typeface="Georgia" panose="02040502050405020303" pitchFamily="18" charset="0"/>
              </a:rPr>
            </a:br>
            <a:r>
              <a:rPr lang="ru-RU" sz="8000" dirty="0">
                <a:solidFill>
                  <a:srgbClr val="000000"/>
                </a:solidFill>
                <a:latin typeface="Georgia" panose="02040502050405020303" pitchFamily="18" charset="0"/>
              </a:rPr>
              <a:t>Сто голов кормил.</a:t>
            </a:r>
            <a:r>
              <a:rPr lang="ru-RU" sz="8000" dirty="0">
                <a:latin typeface="Georgia" panose="02040502050405020303" pitchFamily="18" charset="0"/>
              </a:rPr>
              <a:t/>
            </a:r>
            <a:br>
              <a:rPr lang="ru-RU" sz="8000" dirty="0">
                <a:latin typeface="Georgia" panose="02040502050405020303" pitchFamily="18" charset="0"/>
              </a:rPr>
            </a:br>
            <a:r>
              <a:rPr lang="ru-RU" sz="8000" dirty="0">
                <a:solidFill>
                  <a:srgbClr val="000000"/>
                </a:solidFill>
                <a:latin typeface="Georgia" panose="02040502050405020303" pitchFamily="18" charset="0"/>
              </a:rPr>
              <a:t>Сделался стар,</a:t>
            </a:r>
            <a:r>
              <a:rPr lang="ru-RU" sz="8000" dirty="0">
                <a:latin typeface="Georgia" panose="02040502050405020303" pitchFamily="18" charset="0"/>
              </a:rPr>
              <a:t/>
            </a:r>
            <a:br>
              <a:rPr lang="ru-RU" sz="8000" dirty="0">
                <a:latin typeface="Georgia" panose="02040502050405020303" pitchFamily="18" charset="0"/>
              </a:rPr>
            </a:br>
            <a:r>
              <a:rPr lang="ru-RU" sz="8000" dirty="0">
                <a:solidFill>
                  <a:srgbClr val="000000"/>
                </a:solidFill>
                <a:latin typeface="Georgia" panose="02040502050405020303" pitchFamily="18" charset="0"/>
              </a:rPr>
              <a:t>Пеленаться стал.</a:t>
            </a:r>
            <a:r>
              <a:rPr lang="ru-RU" sz="8000" dirty="0">
                <a:latin typeface="Georgia" panose="02040502050405020303" pitchFamily="18" charset="0"/>
              </a:rPr>
              <a:t/>
            </a:r>
            <a:br>
              <a:rPr lang="ru-RU" sz="8000" dirty="0">
                <a:latin typeface="Georgia" panose="02040502050405020303" pitchFamily="18" charset="0"/>
              </a:rPr>
            </a:br>
            <a:r>
              <a:rPr lang="ru-RU" sz="8000" dirty="0">
                <a:solidFill>
                  <a:srgbClr val="000000"/>
                </a:solidFill>
                <a:latin typeface="Georgia" panose="02040502050405020303" pitchFamily="18" charset="0"/>
              </a:rPr>
              <a:t>Выбросили в окно –</a:t>
            </a:r>
            <a:r>
              <a:rPr lang="ru-RU" sz="8000" dirty="0">
                <a:latin typeface="Georgia" panose="02040502050405020303" pitchFamily="18" charset="0"/>
              </a:rPr>
              <a:t/>
            </a:r>
            <a:br>
              <a:rPr lang="ru-RU" sz="8000" dirty="0">
                <a:latin typeface="Georgia" panose="02040502050405020303" pitchFamily="18" charset="0"/>
              </a:rPr>
            </a:br>
            <a:r>
              <a:rPr lang="ru-RU" sz="8000" dirty="0">
                <a:solidFill>
                  <a:srgbClr val="000000"/>
                </a:solidFill>
                <a:latin typeface="Georgia" panose="02040502050405020303" pitchFamily="18" charset="0"/>
              </a:rPr>
              <a:t>И собакам не нужен</a:t>
            </a:r>
            <a:r>
              <a:rPr lang="ru-RU" sz="80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!</a:t>
            </a:r>
          </a:p>
          <a:p>
            <a:pPr marL="0" indent="0">
              <a:buNone/>
            </a:pPr>
            <a:r>
              <a:rPr lang="ru-RU" sz="80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                </a:t>
            </a:r>
            <a:r>
              <a:rPr lang="ru-RU" sz="80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(Горшок)</a:t>
            </a:r>
          </a:p>
          <a:p>
            <a:pPr marL="0" indent="0">
              <a:buNone/>
            </a:pPr>
            <a:endParaRPr lang="ru-RU" sz="8000" dirty="0" smtClean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8000" dirty="0" smtClean="0">
                <a:latin typeface="Georgia" panose="02040502050405020303" pitchFamily="18" charset="0"/>
              </a:rPr>
              <a:t>Нас </a:t>
            </a:r>
            <a:r>
              <a:rPr lang="ru-RU" sz="8000" dirty="0">
                <a:latin typeface="Georgia" panose="02040502050405020303" pitchFamily="18" charset="0"/>
              </a:rPr>
              <a:t>семь братьев.</a:t>
            </a:r>
            <a:r>
              <a:rPr lang="ru-RU" sz="8000" dirty="0">
                <a:latin typeface="Georgia" panose="02040502050405020303" pitchFamily="18" charset="0"/>
              </a:rPr>
              <a:t/>
            </a:r>
            <a:br>
              <a:rPr lang="ru-RU" sz="8000" dirty="0">
                <a:latin typeface="Georgia" panose="02040502050405020303" pitchFamily="18" charset="0"/>
              </a:rPr>
            </a:br>
            <a:r>
              <a:rPr lang="ru-RU" sz="8000" dirty="0">
                <a:latin typeface="Georgia" panose="02040502050405020303" pitchFamily="18" charset="0"/>
              </a:rPr>
              <a:t>Летами мы равны, а именами разные. </a:t>
            </a:r>
            <a:endParaRPr lang="ru-RU" sz="8000" dirty="0" smtClean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80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                (Дни недели)</a:t>
            </a:r>
          </a:p>
          <a:p>
            <a:pPr marL="0" indent="0">
              <a:buNone/>
            </a:pPr>
            <a:endParaRPr lang="ru-RU" sz="8000" dirty="0" smtClean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80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Белые </a:t>
            </a:r>
            <a:r>
              <a:rPr lang="ru-RU" sz="8000" dirty="0">
                <a:solidFill>
                  <a:srgbClr val="000000"/>
                </a:solidFill>
                <a:latin typeface="Georgia" panose="02040502050405020303" pitchFamily="18" charset="0"/>
              </a:rPr>
              <a:t>пчелы на землю сели,</a:t>
            </a:r>
            <a:r>
              <a:rPr lang="ru-RU" sz="8000" dirty="0">
                <a:latin typeface="Georgia" panose="02040502050405020303" pitchFamily="18" charset="0"/>
              </a:rPr>
              <a:t/>
            </a:r>
            <a:br>
              <a:rPr lang="ru-RU" sz="8000" dirty="0">
                <a:latin typeface="Georgia" panose="02040502050405020303" pitchFamily="18" charset="0"/>
              </a:rPr>
            </a:br>
            <a:r>
              <a:rPr lang="ru-RU" sz="8000" dirty="0">
                <a:solidFill>
                  <a:srgbClr val="000000"/>
                </a:solidFill>
                <a:latin typeface="Georgia" panose="02040502050405020303" pitchFamily="18" charset="0"/>
              </a:rPr>
              <a:t>Пришел огонь, их не стало. </a:t>
            </a:r>
            <a:endParaRPr lang="ru-RU" sz="8000" dirty="0" smtClean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80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                              (Снежинки)</a:t>
            </a:r>
          </a:p>
          <a:p>
            <a:pPr marL="0" indent="0">
              <a:buNone/>
            </a:pPr>
            <a:endParaRPr lang="ru-RU" sz="8000" dirty="0" smtClean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8000" dirty="0" smtClean="0">
                <a:latin typeface="Georgia" panose="02040502050405020303" pitchFamily="18" charset="0"/>
              </a:rPr>
              <a:t>Маленький</a:t>
            </a:r>
            <a:r>
              <a:rPr lang="ru-RU" sz="8000" dirty="0">
                <a:latin typeface="Georgia" panose="02040502050405020303" pitchFamily="18" charset="0"/>
              </a:rPr>
              <a:t>, легонький, а тяжко поднять</a:t>
            </a:r>
            <a:r>
              <a:rPr lang="ru-RU" sz="8000" dirty="0" smtClean="0">
                <a:latin typeface="Georgia" panose="02040502050405020303" pitchFamily="18" charset="0"/>
              </a:rPr>
              <a:t>.</a:t>
            </a:r>
          </a:p>
          <a:p>
            <a:pPr marL="0" indent="0">
              <a:buNone/>
            </a:pPr>
            <a:r>
              <a:rPr lang="ru-RU" sz="80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                           (Горячий уголёк)</a:t>
            </a:r>
          </a:p>
          <a:p>
            <a:pPr marL="0" indent="0">
              <a:buNone/>
            </a:pPr>
            <a:endParaRPr lang="ru-RU" sz="8000" dirty="0" smtClean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8000" dirty="0" smtClean="0">
                <a:latin typeface="Georgia" panose="02040502050405020303" pitchFamily="18" charset="0"/>
              </a:rPr>
              <a:t>В </a:t>
            </a:r>
            <a:r>
              <a:rPr lang="ru-RU" sz="8000" dirty="0">
                <a:latin typeface="Georgia" panose="02040502050405020303" pitchFamily="18" charset="0"/>
              </a:rPr>
              <a:t>нарядной одежде, а ходит босиком</a:t>
            </a:r>
            <a:r>
              <a:rPr lang="ru-RU" sz="8000" dirty="0" smtClean="0">
                <a:latin typeface="Georgia" panose="02040502050405020303" pitchFamily="18" charset="0"/>
              </a:rPr>
              <a:t>.</a:t>
            </a:r>
          </a:p>
          <a:p>
            <a:pPr marL="0" indent="0">
              <a:buNone/>
            </a:pPr>
            <a:r>
              <a:rPr lang="ru-RU" sz="80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                                     (Павлин)</a:t>
            </a:r>
          </a:p>
          <a:p>
            <a:pPr marL="0" indent="0">
              <a:buNone/>
            </a:pPr>
            <a:endParaRPr lang="ru-RU" sz="8000" dirty="0" smtClean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8000" dirty="0" smtClean="0">
                <a:latin typeface="Georgia" panose="02040502050405020303" pitchFamily="18" charset="0"/>
              </a:rPr>
              <a:t>От </a:t>
            </a:r>
            <a:r>
              <a:rPr lang="ru-RU" sz="8000" dirty="0">
                <a:latin typeface="Georgia" panose="02040502050405020303" pitchFamily="18" charset="0"/>
              </a:rPr>
              <a:t>одного очага весь свет греется</a:t>
            </a:r>
            <a:r>
              <a:rPr lang="ru-RU" sz="8000" dirty="0" smtClean="0">
                <a:latin typeface="Georgia" panose="02040502050405020303" pitchFamily="18" charset="0"/>
              </a:rPr>
              <a:t>.</a:t>
            </a:r>
          </a:p>
          <a:p>
            <a:pPr marL="0" indent="0">
              <a:buNone/>
            </a:pPr>
            <a:r>
              <a:rPr lang="ru-RU" sz="80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                                     (Солнце)</a:t>
            </a:r>
          </a:p>
          <a:p>
            <a:pPr marL="0" indent="0">
              <a:buNone/>
            </a:pPr>
            <a:endParaRPr lang="ru-RU" dirty="0" smtClean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376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latin typeface="Georgia" panose="02040502050405020303" pitchFamily="18" charset="0"/>
              </a:rPr>
              <a:t>Игра «Старославянские родственники»</a:t>
            </a:r>
            <a:br>
              <a:rPr lang="ru-RU" sz="3600" dirty="0" smtClean="0">
                <a:latin typeface="Georgia" panose="02040502050405020303" pitchFamily="18" charset="0"/>
              </a:rPr>
            </a:br>
            <a:r>
              <a:rPr lang="ru-RU" sz="2200" dirty="0" smtClean="0">
                <a:latin typeface="Georgia" panose="02040502050405020303" pitchFamily="18" charset="0"/>
              </a:rPr>
              <a:t>Назови слова в русском языке, близкие старославянским.</a:t>
            </a:r>
            <a:endParaRPr lang="ru-RU" sz="2200" dirty="0">
              <a:latin typeface="Georgia" panose="02040502050405020303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47496"/>
            <a:ext cx="4085447" cy="324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67544" y="1340768"/>
            <a:ext cx="4067944" cy="5016758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Georgia" panose="02040502050405020303" pitchFamily="18" charset="0"/>
              </a:rPr>
              <a:t>Ланиты </a:t>
            </a:r>
            <a:endParaRPr lang="ru-RU" sz="2400" dirty="0" smtClean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r>
              <a:rPr lang="ru-RU" sz="2000" dirty="0" smtClean="0">
                <a:solidFill>
                  <a:srgbClr val="FFFF00"/>
                </a:solidFill>
                <a:latin typeface="Georgia" panose="02040502050405020303" pitchFamily="18" charset="0"/>
              </a:rPr>
              <a:t>(</a:t>
            </a:r>
            <a:r>
              <a:rPr lang="ru-RU" sz="2000" dirty="0">
                <a:solidFill>
                  <a:srgbClr val="FFFF00"/>
                </a:solidFill>
                <a:latin typeface="Georgia" panose="02040502050405020303" pitchFamily="18" charset="0"/>
              </a:rPr>
              <a:t>Щеки) 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Очи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>
                <a:solidFill>
                  <a:srgbClr val="FFFF00"/>
                </a:solidFill>
                <a:latin typeface="Georgia" panose="02040502050405020303" pitchFamily="18" charset="0"/>
              </a:rPr>
              <a:t>(Глаза)</a:t>
            </a:r>
          </a:p>
          <a:p>
            <a:r>
              <a:rPr lang="ru-RU" sz="2400" dirty="0">
                <a:solidFill>
                  <a:srgbClr val="000000"/>
                </a:solidFill>
                <a:latin typeface="Georgia" panose="02040502050405020303" pitchFamily="18" charset="0"/>
              </a:rPr>
              <a:t>Уста </a:t>
            </a:r>
            <a:endParaRPr lang="ru-RU" sz="2400" dirty="0" smtClean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r>
              <a:rPr lang="ru-RU" sz="2000" dirty="0" smtClean="0">
                <a:solidFill>
                  <a:srgbClr val="FFFF00"/>
                </a:solidFill>
                <a:latin typeface="Georgia" panose="02040502050405020303" pitchFamily="18" charset="0"/>
              </a:rPr>
              <a:t>(</a:t>
            </a:r>
            <a:r>
              <a:rPr lang="ru-RU" sz="2000" dirty="0">
                <a:solidFill>
                  <a:srgbClr val="FFFF00"/>
                </a:solidFill>
                <a:latin typeface="Georgia" panose="02040502050405020303" pitchFamily="18" charset="0"/>
              </a:rPr>
              <a:t>Губы) </a:t>
            </a:r>
            <a:endParaRPr lang="ru-RU" sz="2000" dirty="0" smtClean="0">
              <a:solidFill>
                <a:srgbClr val="FFFF00"/>
              </a:solidFill>
              <a:latin typeface="Georgia" panose="02040502050405020303" pitchFamily="18" charset="0"/>
            </a:endParaRPr>
          </a:p>
          <a:p>
            <a:r>
              <a:rPr lang="ru-RU" sz="24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Выя </a:t>
            </a:r>
          </a:p>
          <a:p>
            <a:r>
              <a:rPr lang="ru-RU" sz="2000" dirty="0" smtClean="0">
                <a:solidFill>
                  <a:srgbClr val="FFFF00"/>
                </a:solidFill>
                <a:latin typeface="Georgia" panose="02040502050405020303" pitchFamily="18" charset="0"/>
              </a:rPr>
              <a:t>(</a:t>
            </a:r>
            <a:r>
              <a:rPr lang="ru-RU" sz="2000" dirty="0">
                <a:solidFill>
                  <a:srgbClr val="FFFF00"/>
                </a:solidFill>
                <a:latin typeface="Georgia" panose="02040502050405020303" pitchFamily="18" charset="0"/>
              </a:rPr>
              <a:t>Шея)</a:t>
            </a:r>
          </a:p>
          <a:p>
            <a:r>
              <a:rPr lang="ru-RU" sz="2400" dirty="0">
                <a:solidFill>
                  <a:srgbClr val="000000"/>
                </a:solidFill>
                <a:latin typeface="Georgia" panose="02040502050405020303" pitchFamily="18" charset="0"/>
              </a:rPr>
              <a:t>Глава </a:t>
            </a:r>
            <a:endParaRPr lang="ru-RU" sz="2400" dirty="0" smtClean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r>
              <a:rPr lang="ru-RU" sz="2000" dirty="0" smtClean="0">
                <a:solidFill>
                  <a:srgbClr val="FFFF00"/>
                </a:solidFill>
                <a:latin typeface="Georgia" panose="02040502050405020303" pitchFamily="18" charset="0"/>
              </a:rPr>
              <a:t>(</a:t>
            </a:r>
            <a:r>
              <a:rPr lang="ru-RU" sz="2000" dirty="0">
                <a:solidFill>
                  <a:srgbClr val="FFFF00"/>
                </a:solidFill>
                <a:latin typeface="Georgia" panose="02040502050405020303" pitchFamily="18" charset="0"/>
              </a:rPr>
              <a:t>Голова) </a:t>
            </a:r>
            <a:endParaRPr lang="ru-RU" sz="2000" dirty="0" smtClean="0">
              <a:solidFill>
                <a:srgbClr val="FFFF00"/>
              </a:solidFill>
              <a:latin typeface="Georgia" panose="02040502050405020303" pitchFamily="18" charset="0"/>
            </a:endParaRPr>
          </a:p>
          <a:p>
            <a:r>
              <a:rPr lang="ru-RU" sz="24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Чело </a:t>
            </a:r>
          </a:p>
          <a:p>
            <a:r>
              <a:rPr lang="ru-RU" sz="2000" dirty="0" smtClean="0">
                <a:solidFill>
                  <a:srgbClr val="FFFF00"/>
                </a:solidFill>
                <a:latin typeface="Georgia" panose="02040502050405020303" pitchFamily="18" charset="0"/>
              </a:rPr>
              <a:t>( Лоб)</a:t>
            </a:r>
            <a:endParaRPr lang="ru-RU" sz="2000" dirty="0">
              <a:solidFill>
                <a:srgbClr val="FFFF00"/>
              </a:solidFill>
              <a:latin typeface="Georgia" panose="02040502050405020303" pitchFamily="18" charset="0"/>
            </a:endParaRPr>
          </a:p>
          <a:p>
            <a:endParaRPr lang="ru-RU" sz="2400" dirty="0" smtClean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endParaRPr lang="ru-RU" sz="24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r>
              <a:rPr lang="ru-RU" sz="24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Перст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smtClean="0">
                <a:solidFill>
                  <a:srgbClr val="FFFF00"/>
                </a:solidFill>
                <a:latin typeface="Georgia" panose="02040502050405020303" pitchFamily="18" charset="0"/>
              </a:rPr>
              <a:t>(Палец)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 Вежды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smtClean="0">
                <a:solidFill>
                  <a:srgbClr val="FFFF00"/>
                </a:solidFill>
                <a:latin typeface="Georgia" panose="02040502050405020303" pitchFamily="18" charset="0"/>
              </a:rPr>
              <a:t>(Веки)</a:t>
            </a:r>
          </a:p>
          <a:p>
            <a:r>
              <a:rPr lang="ru-RU" sz="2400" b="0" i="0" dirty="0" smtClean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Длань </a:t>
            </a:r>
          </a:p>
          <a:p>
            <a:r>
              <a:rPr lang="ru-RU" sz="2000" b="0" i="0" dirty="0" smtClean="0">
                <a:solidFill>
                  <a:srgbClr val="FFFF00"/>
                </a:solidFill>
                <a:effectLst/>
                <a:latin typeface="Georgia" panose="02040502050405020303" pitchFamily="18" charset="0"/>
              </a:rPr>
              <a:t>(Ладонь)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Десница </a:t>
            </a:r>
          </a:p>
          <a:p>
            <a:r>
              <a:rPr lang="ru-RU" sz="2000" dirty="0" smtClean="0">
                <a:solidFill>
                  <a:srgbClr val="FFFF00"/>
                </a:solidFill>
                <a:latin typeface="Georgia" panose="02040502050405020303" pitchFamily="18" charset="0"/>
              </a:rPr>
              <a:t>(Правая рука)</a:t>
            </a:r>
          </a:p>
          <a:p>
            <a:r>
              <a:rPr lang="ru-RU" sz="2400" dirty="0">
                <a:solidFill>
                  <a:srgbClr val="000000"/>
                </a:solidFill>
                <a:latin typeface="Georgia" panose="02040502050405020303" pitchFamily="18" charset="0"/>
              </a:rPr>
              <a:t>Шуйца </a:t>
            </a:r>
            <a:endParaRPr lang="ru-RU" sz="2400" dirty="0" smtClean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r>
              <a:rPr lang="ru-RU" sz="2000" dirty="0" smtClean="0">
                <a:solidFill>
                  <a:srgbClr val="FFFF00"/>
                </a:solidFill>
                <a:latin typeface="Georgia" panose="02040502050405020303" pitchFamily="18" charset="0"/>
              </a:rPr>
              <a:t>(</a:t>
            </a:r>
            <a:r>
              <a:rPr lang="ru-RU" sz="2000" dirty="0">
                <a:solidFill>
                  <a:srgbClr val="FFFF00"/>
                </a:solidFill>
                <a:latin typeface="Georgia" panose="02040502050405020303" pitchFamily="18" charset="0"/>
              </a:rPr>
              <a:t>Левая рука)</a:t>
            </a:r>
          </a:p>
          <a:p>
            <a:r>
              <a:rPr lang="ru-RU" sz="2400" b="0" i="0" dirty="0" smtClean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Рамена </a:t>
            </a:r>
          </a:p>
          <a:p>
            <a:r>
              <a:rPr lang="ru-RU" sz="2000" b="0" i="0" dirty="0" smtClean="0">
                <a:solidFill>
                  <a:srgbClr val="FFFF00"/>
                </a:solidFill>
                <a:effectLst/>
                <a:latin typeface="Georgia" panose="02040502050405020303" pitchFamily="18" charset="0"/>
              </a:rPr>
              <a:t>(Плечи)</a:t>
            </a:r>
          </a:p>
        </p:txBody>
      </p:sp>
    </p:spTree>
    <p:extLst>
      <p:ext uri="{BB962C8B-B14F-4D97-AF65-F5344CB8AC3E}">
        <p14:creationId xmlns:p14="http://schemas.microsoft.com/office/powerpoint/2010/main" val="855794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7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7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7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7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7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7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7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7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7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7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latin typeface="Georgia" panose="02040502050405020303" pitchFamily="18" charset="0"/>
              </a:rPr>
              <a:t>«Загадки-шутки»</a:t>
            </a:r>
            <a:endParaRPr lang="ru-RU" sz="3600" dirty="0"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Чем кончается</a:t>
            </a:r>
            <a:r>
              <a:rPr lang="ru-RU" b="1" dirty="0"/>
              <a:t> лето</a:t>
            </a:r>
            <a:r>
              <a:rPr lang="ru-RU" dirty="0"/>
              <a:t> и начинается</a:t>
            </a:r>
            <a:r>
              <a:rPr lang="ru-RU" b="1" dirty="0"/>
              <a:t> осень</a:t>
            </a:r>
            <a:r>
              <a:rPr lang="ru-RU" dirty="0" smtClean="0"/>
              <a:t>?</a:t>
            </a:r>
          </a:p>
          <a:p>
            <a:pPr marL="0" indent="0">
              <a:buNone/>
            </a:pPr>
            <a:r>
              <a:rPr lang="ru-RU" dirty="0" smtClean="0"/>
              <a:t>                                                                 </a:t>
            </a:r>
            <a:r>
              <a:rPr lang="ru-RU" sz="4300" dirty="0" smtClean="0">
                <a:solidFill>
                  <a:srgbClr val="C00000"/>
                </a:solidFill>
              </a:rPr>
              <a:t>О</a:t>
            </a:r>
            <a:endParaRPr lang="ru-RU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dirty="0" smtClean="0"/>
              <a:t>Что </a:t>
            </a:r>
            <a:r>
              <a:rPr lang="ru-RU" dirty="0"/>
              <a:t>в </a:t>
            </a:r>
            <a:r>
              <a:rPr lang="ru-RU" b="1" dirty="0"/>
              <a:t>человеке</a:t>
            </a:r>
            <a:r>
              <a:rPr lang="ru-RU" dirty="0"/>
              <a:t> есть одно, а </a:t>
            </a:r>
            <a:r>
              <a:rPr lang="ru-RU" dirty="0" smtClean="0"/>
              <a:t>у </a:t>
            </a:r>
            <a:r>
              <a:rPr lang="ru-RU" b="1" dirty="0" smtClean="0"/>
              <a:t>вороны</a:t>
            </a:r>
            <a:r>
              <a:rPr lang="ru-RU" dirty="0"/>
              <a:t> вдвое, в </a:t>
            </a:r>
            <a:r>
              <a:rPr lang="ru-RU" b="1" dirty="0"/>
              <a:t>лисе</a:t>
            </a:r>
            <a:r>
              <a:rPr lang="ru-RU" dirty="0"/>
              <a:t> </a:t>
            </a:r>
            <a:r>
              <a:rPr lang="ru-RU" dirty="0" smtClean="0"/>
              <a:t>не встретится </a:t>
            </a:r>
            <a:r>
              <a:rPr lang="ru-RU" dirty="0"/>
              <a:t>оно, а в </a:t>
            </a:r>
            <a:r>
              <a:rPr lang="ru-RU" b="1" dirty="0" smtClean="0"/>
              <a:t>огороде</a:t>
            </a:r>
            <a:r>
              <a:rPr lang="ru-RU" dirty="0"/>
              <a:t> </a:t>
            </a:r>
            <a:r>
              <a:rPr lang="ru-RU" dirty="0" smtClean="0"/>
              <a:t>втрое?</a:t>
            </a:r>
          </a:p>
          <a:p>
            <a:pPr marL="0" indent="0">
              <a:buNone/>
            </a:pPr>
            <a:r>
              <a:rPr lang="ru-RU" dirty="0" smtClean="0"/>
              <a:t>                                                                 </a:t>
            </a:r>
            <a:r>
              <a:rPr lang="ru-RU" sz="4300" dirty="0" smtClean="0">
                <a:solidFill>
                  <a:srgbClr val="C00000"/>
                </a:solidFill>
              </a:rPr>
              <a:t>О</a:t>
            </a:r>
            <a:endParaRPr lang="ru-RU" sz="43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dirty="0" smtClean="0"/>
              <a:t>Чем </a:t>
            </a:r>
            <a:r>
              <a:rPr lang="ru-RU" dirty="0"/>
              <a:t>кончается </a:t>
            </a:r>
            <a:r>
              <a:rPr lang="ru-RU" b="1" dirty="0"/>
              <a:t>день </a:t>
            </a:r>
            <a:r>
              <a:rPr lang="ru-RU" dirty="0"/>
              <a:t>и </a:t>
            </a:r>
            <a:r>
              <a:rPr lang="ru-RU" b="1" dirty="0"/>
              <a:t>ночь</a:t>
            </a:r>
            <a:r>
              <a:rPr lang="ru-RU" b="1" dirty="0" smtClean="0"/>
              <a:t>?</a:t>
            </a:r>
          </a:p>
          <a:p>
            <a:pPr marL="0" indent="0">
              <a:buNone/>
            </a:pPr>
            <a:r>
              <a:rPr lang="ru-RU" b="1" dirty="0" smtClean="0"/>
              <a:t>                                                      </a:t>
            </a:r>
            <a:r>
              <a:rPr lang="ru-RU" sz="4300" dirty="0" smtClean="0">
                <a:solidFill>
                  <a:srgbClr val="C00000"/>
                </a:solidFill>
              </a:rPr>
              <a:t>Ь</a:t>
            </a:r>
            <a:r>
              <a:rPr lang="ru-RU" dirty="0" smtClean="0"/>
              <a:t> </a:t>
            </a:r>
          </a:p>
          <a:p>
            <a:pPr marL="0" indent="0">
              <a:buNone/>
            </a:pPr>
            <a:r>
              <a:rPr lang="ru-RU" dirty="0" smtClean="0"/>
              <a:t>Что </a:t>
            </a:r>
            <a:r>
              <a:rPr lang="ru-RU" dirty="0"/>
              <a:t>мы слышим в </a:t>
            </a:r>
            <a:r>
              <a:rPr lang="ru-RU" dirty="0" smtClean="0"/>
              <a:t>начале </a:t>
            </a:r>
            <a:r>
              <a:rPr lang="ru-RU" b="1" dirty="0" smtClean="0"/>
              <a:t>урока</a:t>
            </a:r>
            <a:r>
              <a:rPr lang="ru-RU" b="1" dirty="0"/>
              <a:t>? 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/>
              <a:t> </a:t>
            </a:r>
            <a:r>
              <a:rPr lang="ru-RU" b="1" dirty="0" smtClean="0"/>
              <a:t>                                                           </a:t>
            </a:r>
            <a:r>
              <a:rPr lang="ru-RU" sz="4300" dirty="0" smtClean="0">
                <a:solidFill>
                  <a:srgbClr val="C00000"/>
                </a:solidFill>
              </a:rPr>
              <a:t>У</a:t>
            </a:r>
            <a:endParaRPr lang="ru-RU" sz="4300" dirty="0">
              <a:solidFill>
                <a:srgbClr val="C0000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647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Georgia" panose="02040502050405020303" pitchFamily="18" charset="0"/>
              </a:rPr>
              <a:t>Игра «Звери спрятались»</a:t>
            </a:r>
            <a:endParaRPr lang="ru-RU" sz="3600" dirty="0"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4768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800" b="1" dirty="0"/>
              <a:t>Пришли ребята в зоопарк. </a:t>
            </a:r>
            <a:r>
              <a:rPr lang="ru-RU" sz="1800" b="1" dirty="0" smtClean="0"/>
              <a:t>Возле</a:t>
            </a:r>
            <a:r>
              <a:rPr lang="ru-RU" sz="1800" b="1" dirty="0"/>
              <a:t> </a:t>
            </a:r>
            <a:r>
              <a:rPr lang="ru-RU" sz="1800" b="1" dirty="0" smtClean="0"/>
              <a:t>входа </a:t>
            </a:r>
            <a:r>
              <a:rPr lang="ru-RU" sz="1800" b="1" dirty="0"/>
              <a:t>– </a:t>
            </a:r>
            <a:r>
              <a:rPr lang="ru-RU" sz="1800" b="1" dirty="0" smtClean="0"/>
              <a:t>поленья</a:t>
            </a:r>
            <a:r>
              <a:rPr lang="ru-RU" sz="1800" b="1" dirty="0"/>
              <a:t>. И объявление</a:t>
            </a:r>
            <a:r>
              <a:rPr lang="ru-RU" sz="1800" b="1" dirty="0" smtClean="0"/>
              <a:t>: «Мухомор</a:t>
            </a:r>
            <a:r>
              <a:rPr lang="ru-RU" sz="1800" b="1" dirty="0"/>
              <a:t> </a:t>
            </a:r>
            <a:r>
              <a:rPr lang="ru-RU" sz="1800" b="1" dirty="0"/>
              <a:t>ж</a:t>
            </a:r>
            <a:r>
              <a:rPr lang="ru-RU" sz="1800" b="1" dirty="0" smtClean="0"/>
              <a:t>ареный</a:t>
            </a:r>
            <a:r>
              <a:rPr lang="ru-RU" sz="1800" b="1" dirty="0"/>
              <a:t>»</a:t>
            </a:r>
            <a:endParaRPr lang="ru-RU" sz="1800" dirty="0"/>
          </a:p>
          <a:p>
            <a:pPr marL="0" indent="0">
              <a:buNone/>
            </a:pPr>
            <a:r>
              <a:rPr lang="ru-RU" sz="1800" b="1" dirty="0" smtClean="0"/>
              <a:t>Рысью </a:t>
            </a:r>
            <a:r>
              <a:rPr lang="ru-RU" sz="1800" b="1" dirty="0"/>
              <a:t>пробежал охранник. Ребята за ним, но по пути </a:t>
            </a:r>
            <a:r>
              <a:rPr lang="ru-RU" sz="1800" b="1" dirty="0" smtClean="0"/>
              <a:t>заслон. Послышалось</a:t>
            </a:r>
            <a:r>
              <a:rPr lang="ru-RU" sz="1800" b="1" dirty="0"/>
              <a:t> рычание. «</a:t>
            </a:r>
            <a:r>
              <a:rPr lang="ru-RU" sz="1800" b="1" dirty="0" smtClean="0"/>
              <a:t>Принести грабли</a:t>
            </a:r>
            <a:r>
              <a:rPr lang="ru-RU" sz="1800" b="1" dirty="0"/>
              <a:t>!» - скомандовал охранник.</a:t>
            </a:r>
            <a:endParaRPr lang="ru-RU" sz="1800" dirty="0"/>
          </a:p>
          <a:p>
            <a:pPr marL="0" indent="0">
              <a:buNone/>
            </a:pPr>
            <a:r>
              <a:rPr lang="ru-RU" sz="1800" b="1" dirty="0" smtClean="0"/>
              <a:t>Принесли</a:t>
            </a:r>
            <a:r>
              <a:rPr lang="ru-RU" sz="1800" b="1" dirty="0"/>
              <a:t> </a:t>
            </a:r>
            <a:r>
              <a:rPr lang="ru-RU" sz="1800" b="1" dirty="0" smtClean="0"/>
              <a:t>самые </a:t>
            </a:r>
            <a:r>
              <a:rPr lang="ru-RU" sz="1800" b="1" dirty="0"/>
              <a:t>новые. «</a:t>
            </a:r>
            <a:r>
              <a:rPr lang="ru-RU" sz="1800" b="1" dirty="0" smtClean="0"/>
              <a:t>Велика банка</a:t>
            </a:r>
            <a:r>
              <a:rPr lang="ru-RU" sz="1800" b="1" dirty="0"/>
              <a:t>, - почему – то сказал охранник. </a:t>
            </a:r>
            <a:r>
              <a:rPr lang="ru-RU" sz="1800" b="1" dirty="0" smtClean="0"/>
              <a:t>И добавил</a:t>
            </a:r>
            <a:r>
              <a:rPr lang="ru-RU" sz="1800" b="1" dirty="0"/>
              <a:t>: - Зоопарк закрыт.</a:t>
            </a:r>
            <a:endParaRPr lang="ru-RU" sz="1800" dirty="0"/>
          </a:p>
          <a:p>
            <a:pPr marL="0" indent="0">
              <a:buNone/>
            </a:pPr>
            <a:r>
              <a:rPr lang="ru-RU" sz="1800" b="1" dirty="0"/>
              <a:t>Так и не увидели ни одного зверя. А жаль. Их здесь вон сколько. Целых </a:t>
            </a:r>
            <a:r>
              <a:rPr lang="ru-RU" sz="1800" b="1" dirty="0" smtClean="0"/>
              <a:t>девять</a:t>
            </a:r>
            <a:endParaRPr lang="ru-RU" sz="1800" dirty="0"/>
          </a:p>
          <a:p>
            <a:pPr marL="0" indent="0">
              <a:buNone/>
            </a:pPr>
            <a:r>
              <a:rPr lang="ru-RU" sz="1800" b="1" dirty="0"/>
              <a:t>и все на виду. Найдите их.</a:t>
            </a:r>
            <a:endParaRPr lang="ru-RU" sz="1800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089" y="3952575"/>
            <a:ext cx="14287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601" y="3952574"/>
            <a:ext cx="14287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038" y="3949731"/>
            <a:ext cx="1428750" cy="107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279623"/>
            <a:ext cx="14287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hello_html_384f0ed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952575"/>
            <a:ext cx="1428750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9" descr="Насколько опасен лось? : лось : Статьи об охоте и рыбалке : ОХОТНИК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755" y="5301685"/>
            <a:ext cx="1512168" cy="103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279623"/>
            <a:ext cx="1599154" cy="104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788" y="5275626"/>
            <a:ext cx="1295256" cy="117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14" descr="В Тольятти около леса гуляет кабан – Новости Самары и Самарской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893" y="3952575"/>
            <a:ext cx="1440160" cy="101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 flipV="1">
            <a:off x="1763688" y="1844824"/>
            <a:ext cx="1877913" cy="21049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3347864" y="1844824"/>
            <a:ext cx="1512168" cy="2107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 flipV="1">
            <a:off x="1331640" y="2060848"/>
            <a:ext cx="2592288" cy="18917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 flipV="1">
            <a:off x="612775" y="2348880"/>
            <a:ext cx="4823321" cy="16036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2054089" y="2420888"/>
            <a:ext cx="4174095" cy="28587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 flipV="1">
            <a:off x="1619672" y="2708920"/>
            <a:ext cx="1296144" cy="25927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3923928" y="2636912"/>
            <a:ext cx="1307110" cy="26427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 flipV="1">
            <a:off x="1331640" y="2898699"/>
            <a:ext cx="5400600" cy="23769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 flipV="1">
            <a:off x="3707904" y="3006711"/>
            <a:ext cx="3217989" cy="9430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2662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393</Words>
  <Application>Microsoft Office PowerPoint</Application>
  <PresentationFormat>Экран (4:3)</PresentationFormat>
  <Paragraphs>93</Paragraphs>
  <Slides>10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Загадки Попробуйте отгадать старинные народные загадки славянских народов </vt:lpstr>
      <vt:lpstr>Игра «Старославянские родственники» Назови слова в русском языке, близкие старославянским.</vt:lpstr>
      <vt:lpstr>«Загадки-шутки»</vt:lpstr>
      <vt:lpstr>Игра «Звери спрятались»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Ученик</dc:creator>
  <cp:lastModifiedBy>Сергей Харитонов</cp:lastModifiedBy>
  <cp:revision>22</cp:revision>
  <dcterms:created xsi:type="dcterms:W3CDTF">2012-12-11T13:21:37Z</dcterms:created>
  <dcterms:modified xsi:type="dcterms:W3CDTF">2020-05-14T12:59:22Z</dcterms:modified>
</cp:coreProperties>
</file>