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4" r:id="rId4"/>
    <p:sldId id="286" r:id="rId5"/>
    <p:sldId id="288" r:id="rId6"/>
    <p:sldId id="289" r:id="rId7"/>
    <p:sldId id="287" r:id="rId8"/>
    <p:sldId id="272" r:id="rId9"/>
    <p:sldId id="280" r:id="rId10"/>
    <p:sldId id="278" r:id="rId11"/>
    <p:sldId id="281" r:id="rId12"/>
    <p:sldId id="282" r:id="rId13"/>
    <p:sldId id="283" r:id="rId14"/>
    <p:sldId id="279" r:id="rId15"/>
    <p:sldId id="273" r:id="rId16"/>
    <p:sldId id="274" r:id="rId17"/>
    <p:sldId id="275" r:id="rId18"/>
    <p:sldId id="277" r:id="rId19"/>
    <p:sldId id="270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341E"/>
    <a:srgbClr val="FF2929"/>
    <a:srgbClr val="FF6574"/>
    <a:srgbClr val="F15545"/>
    <a:srgbClr val="FBB3AB"/>
    <a:srgbClr val="F47D70"/>
    <a:srgbClr val="EF5339"/>
    <a:srgbClr val="F98B7F"/>
    <a:srgbClr val="AA1495"/>
    <a:srgbClr val="EA6E6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1F8889D-A2A1-40B0-AAF7-AF2D590329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B2C8ECC-1E0A-41C8-A713-C415952A51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28B628B-BBE7-4D2A-9D79-35A6314ED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145F-A572-4517-8759-A9884D3322EE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E88BE5E-D2D9-4BA6-88C6-1723A2979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8753ACE-6282-4F82-8D57-7AEEBEE69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BFB59-7F22-4181-B150-031BB1E05E9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CCCD2E71-AED0-41ED-87FA-DF6FF32340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6981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25CA45-47AE-4907-89B4-38FFE102A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B38FA6F-F344-4CD5-89A5-31A0E7E496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126D7BC-67E6-4FF7-8311-995D91C08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145F-A572-4517-8759-A9884D3322EE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B88456F-2A6F-4FA4-8128-1CAC44832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B7E5B75-DDF7-4643-97A6-1F8BBCB4F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BFB59-7F22-4181-B150-031BB1E05E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8202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17C3DFE0-2C4E-4C0E-88CB-951BF8AEC5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6D683D1-737C-48C8-8DB5-6370F3568C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24A4CD0-2A2C-4D22-94EA-C758FA9B1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145F-A572-4517-8759-A9884D3322EE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6EE5960-1B55-44E6-B41E-4CA765ED9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C5B3583-43E2-4FE9-A876-BBD70E993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BFB59-7F22-4181-B150-031BB1E05E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0161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08C7730-0446-45D7-90CC-627874CC3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A5DA213-DA5E-4C11-B699-6DA3AA7D2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EE2D458-4C13-41F2-B2A8-B8DDFBC08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145F-A572-4517-8759-A9884D3322EE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894F82E-D9A7-47E2-9A60-BDDA7A399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7AC8A45-2A53-4E43-8BFD-1A3A7CEB5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BFB59-7F22-4181-B150-031BB1E05E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996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C376AC-900D-4297-AFA8-44150F2B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3331400-2EC8-46A4-B9A2-F1ED7F6AC2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458EB31-F3FC-4A6E-A0B5-1D5C47817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145F-A572-4517-8759-A9884D3322EE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ECAD6C6-BB17-4946-A2A4-31700E6C1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9C4B1A1-4ED8-4CC4-8B7E-E50CFDD1D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BFB59-7F22-4181-B150-031BB1E05E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4944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8A36C59-6F00-47FA-8702-5E47B02A7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822C91E-E255-40D0-B972-9327C051A1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7AAD07D-B606-4418-8F53-A88516C51D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BD3452C-EE7F-4E58-8610-6418155B0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145F-A572-4517-8759-A9884D3322EE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C2A9D1B-5AD9-4A8E-8778-325B76455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E5450FD-16FF-437B-AF3B-B047D84AE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BFB59-7F22-4181-B150-031BB1E05E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0886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213A5F6-5CE6-4AB6-9464-BC3BA4D5E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A6A18CE-ADA8-4B96-BED6-2ECBF4273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05038B1-B1B0-479C-8450-470B1C0610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D4A3E0D3-295C-43D5-B246-CC789E79A8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414808CF-25F5-424F-97E8-6E1A0D7620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9B27CC14-5462-4599-92DD-CE4727CBE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145F-A572-4517-8759-A9884D3322EE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70AAD542-0632-45A7-A208-9C99BCFCF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3F7EC350-D7B7-4853-88B5-83B02D580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BFB59-7F22-4181-B150-031BB1E05E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1185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D02337B-C9AD-4B11-98C5-5BDFD7226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7E65C8BC-ADF7-4A4C-B948-7080F2FC4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145F-A572-4517-8759-A9884D3322EE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5086D314-D911-4B3C-9D70-3BCBF6873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A5DEFEC3-340F-470B-882B-9A0F60684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BFB59-7F22-4181-B150-031BB1E05E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7170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60F22922-3E7A-4CD9-A30E-33E77E39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145F-A572-4517-8759-A9884D3322EE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CAB141AA-EDB7-4EDE-A4DF-932BFE059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62AC7C6A-944F-47BB-80BE-3419CD0C0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BFB59-7F22-4181-B150-031BB1E05E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7808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FB9946-114F-45DE-9FBB-837993B83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FEE8CAC-9D73-4CD0-9399-8B4E446A5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7719C5A-979B-4D7F-AD36-E048819F7C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D8AB496B-056C-43D5-9E5D-EC8F0A4B0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145F-A572-4517-8759-A9884D3322EE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0FABC40-3320-4C4E-B25E-3295EC8D2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4ED44A2-D0A4-4EDD-92D1-DB929BA66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BFB59-7F22-4181-B150-031BB1E05E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8851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64F6D06-6512-485C-A5D2-93D393F2C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E9EC2938-BBA1-4178-A528-931E8C4D63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A4CF801-6A0C-40D3-9F67-44BD43CA7A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A781FCC-D6C8-4140-9292-5F5CD656C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145F-A572-4517-8759-A9884D3322EE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2DCCD38-5ACC-463D-AA10-A1651C56A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2A44D7D-FAC3-4020-876E-9BBB3D286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BFB59-7F22-4181-B150-031BB1E05E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0122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1ADDB22-2BCE-4C9A-9AB2-6EBEB7F31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B0C33F1-F9EB-417F-B42C-4A9F1FF968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91EB6B9-492D-4ABB-973A-0DEA995563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8145F-A572-4517-8759-A9884D3322EE}" type="datetimeFigureOut">
              <a:rPr lang="ru-RU" smtClean="0"/>
              <a:pPr/>
              <a:t>03.03.2023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8AFE964-3E19-4002-9ECA-0BFF586C80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F3079BD-041C-4D3E-B0E0-8B6215C2E4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FB59-7F22-4181-B150-031BB1E05E9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265C9BA0-B5F2-4DE9-843F-285FD5719D66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8126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3F8E907-D093-496A-9978-A03522109F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3719" y="377797"/>
            <a:ext cx="9997491" cy="709597"/>
          </a:xfrm>
        </p:spPr>
        <p:txBody>
          <a:bodyPr>
            <a:normAutofit/>
          </a:bodyPr>
          <a:lstStyle/>
          <a:p>
            <a:r>
              <a:rPr lang="ru-RU" sz="2000" b="1" smtClean="0">
                <a:solidFill>
                  <a:schemeClr val="accent1">
                    <a:lumMod val="50000"/>
                  </a:schemeClr>
                </a:solidFill>
              </a:rPr>
              <a:t>Министерство образования, науки и молодежной политики Нижегородской области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04675" y="683740"/>
            <a:ext cx="1363757" cy="1444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100977" y="4407243"/>
            <a:ext cx="10728559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Центр психологической безопасности и профилактики деструктивных явлений </a:t>
            </a:r>
            <a:b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</a:b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среди детей и молодежи в Нижегородской области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28798" y="2405450"/>
            <a:ext cx="9028672" cy="12003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Феномен «суицид».</a:t>
            </a:r>
          </a:p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Как построить разговор с ребенком? 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902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Прямоугольник 121"/>
          <p:cNvSpPr/>
          <p:nvPr/>
        </p:nvSpPr>
        <p:spPr>
          <a:xfrm>
            <a:off x="4551479" y="913025"/>
            <a:ext cx="29078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Куда обратиться?</a:t>
            </a:r>
          </a:p>
        </p:txBody>
      </p:sp>
      <p:pic>
        <p:nvPicPr>
          <p:cNvPr id="123" name="Рисунок 12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84762" y="145440"/>
            <a:ext cx="993055" cy="105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" name="Прямоугольник 123"/>
          <p:cNvSpPr/>
          <p:nvPr/>
        </p:nvSpPr>
        <p:spPr>
          <a:xfrm>
            <a:off x="3385750" y="0"/>
            <a:ext cx="761176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/>
              <a:t>Министерство образования, науки и молодежной политики Нижегородской области</a:t>
            </a:r>
            <a:endParaRPr lang="ru-RU" sz="1100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2082435" y="239252"/>
            <a:ext cx="894629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>
                <a:latin typeface="Calibri" pitchFamily="34" charset="0"/>
              </a:rPr>
              <a:t>Центр психологической безопасности и профилактики деструктивных явлений среди детей и молодежи в Нижегородской области</a:t>
            </a:r>
            <a:endParaRPr lang="ru-RU" sz="11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389942" y="2067697"/>
          <a:ext cx="8063873" cy="2695354"/>
        </p:xfrm>
        <a:graphic>
          <a:graphicData uri="http://schemas.openxmlformats.org/drawingml/2006/table">
            <a:tbl>
              <a:tblPr/>
              <a:tblGrid>
                <a:gridCol w="4031515"/>
                <a:gridCol w="4032358"/>
              </a:tblGrid>
              <a:tr h="4412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Характер запроса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Куда можно обратиться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411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Проблемы межличностных отношений: с родителями, с друзьями, в школе, в отношениях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Тревожность, панические атаки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Депрессивные состояния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Частая смена настроений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Нарушение сна, аппетита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63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ГБУДО центр психолого-педагогической, медицинской и социальной помощи </a:t>
                      </a:r>
                      <a:b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ул. Красных Партизан, 8 А литер Б)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8(831) 215-04-66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(время для звонков:  понедельник - пятница с 9.00 до 18.00 ч.)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0595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Прямоугольник 121"/>
          <p:cNvSpPr/>
          <p:nvPr/>
        </p:nvSpPr>
        <p:spPr>
          <a:xfrm>
            <a:off x="4551479" y="913025"/>
            <a:ext cx="29078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Куда обратиться?</a:t>
            </a:r>
          </a:p>
        </p:txBody>
      </p:sp>
      <p:pic>
        <p:nvPicPr>
          <p:cNvPr id="123" name="Рисунок 12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84762" y="145440"/>
            <a:ext cx="993055" cy="105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" name="Прямоугольник 123"/>
          <p:cNvSpPr/>
          <p:nvPr/>
        </p:nvSpPr>
        <p:spPr>
          <a:xfrm>
            <a:off x="3385750" y="0"/>
            <a:ext cx="761176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/>
              <a:t>Министерство образования, науки и молодежной политики Нижегородской области</a:t>
            </a:r>
            <a:endParaRPr lang="ru-RU" sz="1100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2082435" y="239252"/>
            <a:ext cx="894629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>
                <a:latin typeface="Calibri" pitchFamily="34" charset="0"/>
              </a:rPr>
              <a:t>Центр психологической безопасности и профилактики деструктивных явлений среди детей и молодежи в Нижегородской области</a:t>
            </a:r>
            <a:endParaRPr lang="ru-RU" sz="11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9500" y="2479590"/>
          <a:ext cx="7067095" cy="1593925"/>
        </p:xfrm>
        <a:graphic>
          <a:graphicData uri="http://schemas.openxmlformats.org/drawingml/2006/table">
            <a:tbl>
              <a:tblPr/>
              <a:tblGrid>
                <a:gridCol w="3389031"/>
                <a:gridCol w="3678064"/>
              </a:tblGrid>
              <a:tr h="3638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Характер запроса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Куда можно обратиться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007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Агрессия к окружающим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Агрессия/ненависть к себе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400" b="0" kern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Центр психологической безопасности и профилактики деструктивных явлений среди детей и молодежи</a:t>
                      </a:r>
                      <a:endParaRPr lang="ru-RU" sz="1400" b="1" kern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8(831) 274-65-61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(время для звонков:  понедельник - пятница с 8.30 до 17.00 ч.)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0595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Прямоугольник 121"/>
          <p:cNvSpPr/>
          <p:nvPr/>
        </p:nvSpPr>
        <p:spPr>
          <a:xfrm>
            <a:off x="4567954" y="863598"/>
            <a:ext cx="29078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Куда обратиться?</a:t>
            </a:r>
          </a:p>
        </p:txBody>
      </p:sp>
      <p:pic>
        <p:nvPicPr>
          <p:cNvPr id="123" name="Рисунок 12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84762" y="145440"/>
            <a:ext cx="993055" cy="105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" name="Прямоугольник 123"/>
          <p:cNvSpPr/>
          <p:nvPr/>
        </p:nvSpPr>
        <p:spPr>
          <a:xfrm>
            <a:off x="3385750" y="0"/>
            <a:ext cx="761176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/>
              <a:t>Министерство образования, науки и молодежной политики Нижегородской области</a:t>
            </a:r>
            <a:endParaRPr lang="ru-RU" sz="1100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2082435" y="239252"/>
            <a:ext cx="894629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>
                <a:latin typeface="Calibri" pitchFamily="34" charset="0"/>
              </a:rPr>
              <a:t>Центр психологической безопасности и профилактики деструктивных явлений среди детей и молодежи в Нижегородской области</a:t>
            </a:r>
            <a:endParaRPr lang="ru-RU" sz="11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606378" y="1539592"/>
          <a:ext cx="9234617" cy="4638786"/>
        </p:xfrm>
        <a:graphic>
          <a:graphicData uri="http://schemas.openxmlformats.org/drawingml/2006/table">
            <a:tbl>
              <a:tblPr/>
              <a:tblGrid>
                <a:gridCol w="4616825"/>
                <a:gridCol w="4617792"/>
              </a:tblGrid>
              <a:tr h="3287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Характер запроса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Куда можно обратиться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005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Самоповреждения, суицидальные намерения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Невозможность себя контролировать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Консультативно-диагностический центр по охране психологического здоровья детей и подростков </a:t>
                      </a:r>
                      <a:b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(ул.Семашко, 37) – для несовершеннолетних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8(831) 233-10-55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Врачи-психиатры в психоневрологических диспансерах </a:t>
                      </a:r>
                      <a:b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400" u="sng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 месту прописки 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Ленинский, </a:t>
                      </a:r>
                      <a:r>
                        <a:rPr lang="ru-RU" sz="10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Канавинский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районы: </a:t>
                      </a:r>
                      <a:br>
                        <a:rPr lang="ru-RU" sz="1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8(831)282-33-21 (доб.601)</a:t>
                      </a:r>
                      <a:r>
                        <a:rPr lang="ru-RU" sz="800" b="1" dirty="0">
                          <a:solidFill>
                            <a:srgbClr val="002060"/>
                          </a:solidFill>
                          <a:latin typeface="Open Sans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800" b="1" dirty="0">
                          <a:solidFill>
                            <a:srgbClr val="002060"/>
                          </a:solidFill>
                          <a:latin typeface="Open Sans"/>
                          <a:ea typeface="Calibri"/>
                          <a:cs typeface="Times New Roman"/>
                        </a:rPr>
                      </a:b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Сормовский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Московский район:</a:t>
                      </a:r>
                      <a:br>
                        <a:rPr lang="ru-RU" sz="1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8(831)282-33-24 (доб.701)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Автозаводский район:</a:t>
                      </a:r>
                      <a:br>
                        <a:rPr lang="ru-RU" sz="1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8(831)282-33-26 (доб.801)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Нижегородский, Советский, </a:t>
                      </a:r>
                      <a:r>
                        <a:rPr lang="ru-RU" sz="1000" dirty="0" err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Приокский</a:t>
                      </a: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районы: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8(831) 436-00-22, 8(831) 419-24-76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Нижегородская область: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+7 (831) 466-71-33;  +7 (831) 466-00-41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0595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Прямоугольник 121"/>
          <p:cNvSpPr/>
          <p:nvPr/>
        </p:nvSpPr>
        <p:spPr>
          <a:xfrm>
            <a:off x="4551479" y="913025"/>
            <a:ext cx="29078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Куда обратиться?</a:t>
            </a:r>
          </a:p>
        </p:txBody>
      </p:sp>
      <p:pic>
        <p:nvPicPr>
          <p:cNvPr id="123" name="Рисунок 12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84762" y="145440"/>
            <a:ext cx="993055" cy="105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" name="Прямоугольник 123"/>
          <p:cNvSpPr/>
          <p:nvPr/>
        </p:nvSpPr>
        <p:spPr>
          <a:xfrm>
            <a:off x="3385750" y="0"/>
            <a:ext cx="761176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/>
              <a:t>Министерство образования, науки и молодежной политики Нижегородской области</a:t>
            </a:r>
            <a:endParaRPr lang="ru-RU" sz="1100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2082435" y="239252"/>
            <a:ext cx="894629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>
                <a:latin typeface="Calibri" pitchFamily="34" charset="0"/>
              </a:rPr>
              <a:t>Центр психологической безопасности и профилактики деструктивных явлений среди детей и молодежи в Нижегородской области</a:t>
            </a:r>
            <a:endParaRPr lang="ru-RU" sz="11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727693" y="2334894"/>
          <a:ext cx="7124761" cy="1940053"/>
        </p:xfrm>
        <a:graphic>
          <a:graphicData uri="http://schemas.openxmlformats.org/drawingml/2006/table">
            <a:tbl>
              <a:tblPr/>
              <a:tblGrid>
                <a:gridCol w="3562008"/>
                <a:gridCol w="3562753"/>
              </a:tblGrid>
              <a:tr h="264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Характер запроса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Куда можно обратиться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Экстренный случай, кризисная жизненная ситуация</a:t>
                      </a:r>
                      <a:endParaRPr lang="ru-RU" sz="140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Телефоны экстренной психологической помощи для детей и подростков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8(831) 215-04-66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8(495) 989-50-50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8(800) 200-01-22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u="sng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(круглосуточно)</a:t>
                      </a:r>
                      <a:endParaRPr lang="ru-RU" sz="1400" dirty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0595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Прямоугольник 121"/>
          <p:cNvSpPr/>
          <p:nvPr/>
        </p:nvSpPr>
        <p:spPr>
          <a:xfrm>
            <a:off x="4481118" y="962452"/>
            <a:ext cx="32133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Токсичный позитив</a:t>
            </a:r>
          </a:p>
        </p:txBody>
      </p:sp>
      <p:pic>
        <p:nvPicPr>
          <p:cNvPr id="123" name="Рисунок 12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84762" y="145440"/>
            <a:ext cx="993055" cy="105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" name="Прямоугольник 123"/>
          <p:cNvSpPr/>
          <p:nvPr/>
        </p:nvSpPr>
        <p:spPr>
          <a:xfrm>
            <a:off x="3385750" y="0"/>
            <a:ext cx="761176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/>
              <a:t>Министерство образования, науки и молодежной политики Нижегородской области</a:t>
            </a:r>
            <a:endParaRPr lang="ru-RU" sz="1100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2082435" y="239252"/>
            <a:ext cx="894629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>
                <a:latin typeface="Calibri" pitchFamily="34" charset="0"/>
              </a:rPr>
              <a:t>Центр психологической безопасности и профилактики деструктивных явлений среди детей и молодежи в Нижегородской области</a:t>
            </a:r>
            <a:endParaRPr lang="ru-RU" sz="1100" dirty="0"/>
          </a:p>
        </p:txBody>
      </p:sp>
      <p:pic>
        <p:nvPicPr>
          <p:cNvPr id="9" name="Рисунок 8" descr="20210808_072008-e162839677734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0442" y="1993226"/>
            <a:ext cx="5556421" cy="4070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0595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Прямоугольник 121"/>
          <p:cNvSpPr/>
          <p:nvPr/>
        </p:nvSpPr>
        <p:spPr>
          <a:xfrm>
            <a:off x="3552264" y="937739"/>
            <a:ext cx="4807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Как </a:t>
            </a:r>
            <a:r>
              <a:rPr lang="ru-RU" sz="2800" b="1" u="sng" dirty="0" smtClean="0">
                <a:solidFill>
                  <a:schemeClr val="accent1">
                    <a:lumMod val="50000"/>
                  </a:schemeClr>
                </a:solidFill>
              </a:rPr>
              <a:t>НЕ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нужно поддерживать:</a:t>
            </a:r>
          </a:p>
        </p:txBody>
      </p:sp>
      <p:pic>
        <p:nvPicPr>
          <p:cNvPr id="123" name="Рисунок 12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84762" y="145440"/>
            <a:ext cx="993055" cy="105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" name="Прямоугольник 123"/>
          <p:cNvSpPr/>
          <p:nvPr/>
        </p:nvSpPr>
        <p:spPr>
          <a:xfrm>
            <a:off x="3385750" y="0"/>
            <a:ext cx="761176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/>
              <a:t>Министерство образования, науки и молодежной политики Нижегородской области</a:t>
            </a:r>
            <a:endParaRPr lang="ru-RU" sz="1100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2082435" y="239252"/>
            <a:ext cx="894629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>
                <a:latin typeface="Calibri" pitchFamily="34" charset="0"/>
              </a:rPr>
              <a:t>Центр психологической безопасности и профилактики деструктивных явлений среди детей и молодежи в Нижегородской области</a:t>
            </a:r>
            <a:endParaRPr lang="ru-RU" sz="1100" dirty="0"/>
          </a:p>
        </p:txBody>
      </p:sp>
      <p:sp>
        <p:nvSpPr>
          <p:cNvPr id="7" name="Овал 6"/>
          <p:cNvSpPr/>
          <p:nvPr/>
        </p:nvSpPr>
        <p:spPr>
          <a:xfrm>
            <a:off x="1276863" y="4547289"/>
            <a:ext cx="2866769" cy="733165"/>
          </a:xfrm>
          <a:prstGeom prst="ellipse">
            <a:avLst/>
          </a:prstGeom>
          <a:solidFill>
            <a:srgbClr val="FF5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«ты переживаешь по пустякам»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365155" y="5531708"/>
            <a:ext cx="2372499" cy="659025"/>
          </a:xfrm>
          <a:prstGeom prst="ellipse">
            <a:avLst/>
          </a:prstGeom>
          <a:solidFill>
            <a:srgbClr val="FF5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«могло быть и хуже»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1614616" y="2323072"/>
            <a:ext cx="2372499" cy="659025"/>
          </a:xfrm>
          <a:prstGeom prst="ellipse">
            <a:avLst/>
          </a:prstGeom>
          <a:solidFill>
            <a:srgbClr val="FF5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«всё не так уж и плохо»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5976550" y="5185720"/>
            <a:ext cx="3496964" cy="984420"/>
          </a:xfrm>
          <a:prstGeom prst="ellipse">
            <a:avLst/>
          </a:prstGeom>
          <a:solidFill>
            <a:srgbClr val="FF5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«у тебя много вещей, о которых другие могут только мечтать»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1540475" y="3336326"/>
            <a:ext cx="2372499" cy="659025"/>
          </a:xfrm>
          <a:prstGeom prst="ellipse">
            <a:avLst/>
          </a:prstGeom>
          <a:solidFill>
            <a:srgbClr val="FF5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«просто улыбнись»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7714733" y="3192165"/>
            <a:ext cx="2372499" cy="659025"/>
          </a:xfrm>
          <a:prstGeom prst="ellipse">
            <a:avLst/>
          </a:prstGeom>
          <a:solidFill>
            <a:srgbClr val="FF5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«будь счастлив(а)»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7735328" y="4333104"/>
            <a:ext cx="2290120" cy="469554"/>
          </a:xfrm>
          <a:prstGeom prst="ellipse">
            <a:avLst/>
          </a:prstGeom>
          <a:solidFill>
            <a:srgbClr val="FF5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«это ерунда»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6421393" y="2030630"/>
            <a:ext cx="2372499" cy="659025"/>
          </a:xfrm>
          <a:prstGeom prst="ellipse">
            <a:avLst/>
          </a:prstGeom>
          <a:solidFill>
            <a:srgbClr val="FF5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«другим хуже, чем тебе»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3937685" y="1639330"/>
            <a:ext cx="2372499" cy="659025"/>
          </a:xfrm>
          <a:prstGeom prst="ellipse">
            <a:avLst/>
          </a:prstGeom>
          <a:solidFill>
            <a:srgbClr val="FF5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«думай позитивно»</a:t>
            </a:r>
            <a:endParaRPr lang="ru-RU" dirty="0"/>
          </a:p>
        </p:txBody>
      </p:sp>
      <p:sp>
        <p:nvSpPr>
          <p:cNvPr id="17" name="Умножение 16"/>
          <p:cNvSpPr/>
          <p:nvPr/>
        </p:nvSpPr>
        <p:spPr>
          <a:xfrm>
            <a:off x="4333103" y="2957384"/>
            <a:ext cx="2561967" cy="2084173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595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Прямоугольник 121"/>
          <p:cNvSpPr/>
          <p:nvPr/>
        </p:nvSpPr>
        <p:spPr>
          <a:xfrm>
            <a:off x="2385160" y="1333154"/>
            <a:ext cx="7075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Почему лучше </a:t>
            </a:r>
            <a:r>
              <a:rPr lang="ru-RU" sz="2800" b="1" u="sng" dirty="0" smtClean="0">
                <a:solidFill>
                  <a:schemeClr val="accent1">
                    <a:lumMod val="50000"/>
                  </a:schemeClr>
                </a:solidFill>
              </a:rPr>
              <a:t>избегать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токсичный позитив:</a:t>
            </a:r>
          </a:p>
        </p:txBody>
      </p:sp>
      <p:pic>
        <p:nvPicPr>
          <p:cNvPr id="123" name="Рисунок 12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84762" y="145440"/>
            <a:ext cx="993055" cy="105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" name="Прямоугольник 123"/>
          <p:cNvSpPr/>
          <p:nvPr/>
        </p:nvSpPr>
        <p:spPr>
          <a:xfrm>
            <a:off x="3385750" y="0"/>
            <a:ext cx="761176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/>
              <a:t>Министерство образования, науки и молодежной политики Нижегородской области</a:t>
            </a:r>
            <a:endParaRPr lang="ru-RU" sz="1100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2082435" y="239252"/>
            <a:ext cx="894629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>
                <a:latin typeface="Calibri" pitchFamily="34" charset="0"/>
              </a:rPr>
              <a:t>Центр психологической безопасности и профилактики деструктивных явлений среди детей и молодежи в Нижегородской области</a:t>
            </a:r>
            <a:endParaRPr lang="ru-RU" sz="1100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496065" y="2214771"/>
            <a:ext cx="6812692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Заставляет человека чувствовать себя виноватым за своё состояние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Инвалидирует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эмоции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Обесценивает чувства, человек чувствует себя брошенным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Увеличивает чувство стыда и вины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Усугубляет симптомы депрессии или других ментальных расстройств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Повышает социальное непонимание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Отводит от реального решения проблемы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upl_1664270864_617174_r4ht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53016" y="4200782"/>
            <a:ext cx="4061254" cy="2284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0595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Прямоугольник 121"/>
          <p:cNvSpPr/>
          <p:nvPr/>
        </p:nvSpPr>
        <p:spPr>
          <a:xfrm>
            <a:off x="4403025" y="1053069"/>
            <a:ext cx="29081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Давай лучше так:</a:t>
            </a:r>
          </a:p>
        </p:txBody>
      </p:sp>
      <p:pic>
        <p:nvPicPr>
          <p:cNvPr id="123" name="Рисунок 12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84762" y="145440"/>
            <a:ext cx="993055" cy="105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" name="Прямоугольник 123"/>
          <p:cNvSpPr/>
          <p:nvPr/>
        </p:nvSpPr>
        <p:spPr>
          <a:xfrm>
            <a:off x="3385750" y="0"/>
            <a:ext cx="761176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/>
              <a:t>Министерство образования, науки и молодежной политики Нижегородской области</a:t>
            </a:r>
            <a:endParaRPr lang="ru-RU" sz="1100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2082435" y="239252"/>
            <a:ext cx="894629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>
                <a:latin typeface="Calibri" pitchFamily="34" charset="0"/>
              </a:rPr>
              <a:t>Центр психологической безопасности и профилактики деструктивных явлений среди детей и молодежи в Нижегородской области</a:t>
            </a:r>
            <a:endParaRPr lang="ru-RU" sz="1100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388974" y="1831597"/>
            <a:ext cx="897100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возможности будь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рядом</a:t>
            </a:r>
            <a:endParaRPr kumimoji="0" lang="ru-RU" sz="900" b="1" i="0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Принятие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состояния человека, не обесценивай его чувства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Поддержи человека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искренне</a:t>
            </a:r>
            <a:endParaRPr kumimoji="0" lang="ru-RU" sz="900" b="1" i="0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Говори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 осуждения</a:t>
            </a:r>
            <a:endParaRPr kumimoji="0" lang="ru-RU" sz="900" b="1" i="0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Спроси, чем можно было бы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помочь</a:t>
            </a:r>
            <a:endParaRPr kumimoji="0" lang="ru-RU" sz="900" b="1" i="0" u="sng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Отвлеки внимание от проблемы, подари ему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позитивные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эмоции, порадуй чем-либо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Вместе извлеките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смысл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из ситуации и поставьте </a:t>
            </a: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позитивную цель</a:t>
            </a:r>
            <a:r>
              <a:rPr kumimoji="0" lang="ru-RU" sz="16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будущее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82878" y="3766751"/>
            <a:ext cx="4179673" cy="2786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0595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Прямоугольник 121"/>
          <p:cNvSpPr/>
          <p:nvPr/>
        </p:nvSpPr>
        <p:spPr>
          <a:xfrm>
            <a:off x="3084915" y="1053069"/>
            <a:ext cx="55444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Как </a:t>
            </a:r>
            <a:r>
              <a:rPr lang="ru-RU" sz="2800" b="1" u="sng" dirty="0" smtClean="0">
                <a:solidFill>
                  <a:schemeClr val="accent1">
                    <a:lumMod val="50000"/>
                  </a:schemeClr>
                </a:solidFill>
              </a:rPr>
              <a:t>можно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 поддержать человека:</a:t>
            </a:r>
          </a:p>
        </p:txBody>
      </p:sp>
      <p:pic>
        <p:nvPicPr>
          <p:cNvPr id="123" name="Рисунок 12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84762" y="145440"/>
            <a:ext cx="993055" cy="105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" name="Прямоугольник 123"/>
          <p:cNvSpPr/>
          <p:nvPr/>
        </p:nvSpPr>
        <p:spPr>
          <a:xfrm>
            <a:off x="3385750" y="0"/>
            <a:ext cx="761176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/>
              <a:t>Министерство образования, науки и молодежной политики Нижегородской области</a:t>
            </a:r>
            <a:endParaRPr lang="ru-RU" sz="1100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2082435" y="239252"/>
            <a:ext cx="894629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>
                <a:latin typeface="Calibri" pitchFamily="34" charset="0"/>
              </a:rPr>
              <a:t>Центр психологической безопасности и профилактики деструктивных явлений среди детей и молодежи в Нижегородской области</a:t>
            </a:r>
            <a:endParaRPr lang="ru-RU" sz="1100" dirty="0"/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2051222" y="2117124"/>
            <a:ext cx="2306594" cy="807309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«тебя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любят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, тебя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ценят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, ты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важный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человек»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1355124" y="3130379"/>
            <a:ext cx="2590800" cy="556054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«я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буду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с тобой, несмотря ни на что»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Блок-схема: знак завершения 8"/>
          <p:cNvSpPr/>
          <p:nvPr/>
        </p:nvSpPr>
        <p:spPr>
          <a:xfrm>
            <a:off x="2726725" y="5288690"/>
            <a:ext cx="2240691" cy="560173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«чем я могу тебя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порадовать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?»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7817707" y="4534929"/>
            <a:ext cx="2075935" cy="547816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«я готов тебя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выслушать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»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Блок-схема: знак завершения 10"/>
          <p:cNvSpPr/>
          <p:nvPr/>
        </p:nvSpPr>
        <p:spPr>
          <a:xfrm>
            <a:off x="5346358" y="5247500"/>
            <a:ext cx="2817339" cy="848499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«ты знаешь, что всегда можешь обратиться ко мне за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помощью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»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Блок-схема: знак завершения 11"/>
          <p:cNvSpPr/>
          <p:nvPr/>
        </p:nvSpPr>
        <p:spPr>
          <a:xfrm>
            <a:off x="8291385" y="3686433"/>
            <a:ext cx="2599037" cy="580767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«твои эмоции вполне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оправданы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»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Блок-схема: знак завершения 12"/>
          <p:cNvSpPr/>
          <p:nvPr/>
        </p:nvSpPr>
        <p:spPr>
          <a:xfrm>
            <a:off x="7718854" y="2660821"/>
            <a:ext cx="2891480" cy="799071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«да, плохие ситуации иногда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бывают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частью нашей жизни»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Блок-схема: знак завершения 13"/>
          <p:cNvSpPr/>
          <p:nvPr/>
        </p:nvSpPr>
        <p:spPr>
          <a:xfrm>
            <a:off x="4221891" y="1734067"/>
            <a:ext cx="2240691" cy="317156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«я тебя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понимаю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»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Блок-схема: знак завершения 14"/>
          <p:cNvSpPr/>
          <p:nvPr/>
        </p:nvSpPr>
        <p:spPr>
          <a:xfrm>
            <a:off x="6540844" y="1886465"/>
            <a:ext cx="2339546" cy="568411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«все твои чувства – это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нормально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»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Блок-схема: знак завершения 15"/>
          <p:cNvSpPr/>
          <p:nvPr/>
        </p:nvSpPr>
        <p:spPr>
          <a:xfrm>
            <a:off x="593123" y="4123035"/>
            <a:ext cx="3896497" cy="860856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«да, тебе сейчас трудно, но всё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проходит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, и этот тяжелый период тоже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пройдет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»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Фигура, имеющая форму буквы L 18"/>
          <p:cNvSpPr/>
          <p:nvPr/>
        </p:nvSpPr>
        <p:spPr>
          <a:xfrm rot="19296308">
            <a:off x="4925128" y="2598948"/>
            <a:ext cx="1961110" cy="1861900"/>
          </a:xfrm>
          <a:prstGeom prst="corne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595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84762" y="145440"/>
            <a:ext cx="993055" cy="105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385750" y="0"/>
            <a:ext cx="761176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/>
              <a:t>Министерство образования, науки и молодежной политики Нижегородской области</a:t>
            </a:r>
            <a:endParaRPr lang="ru-RU" sz="11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82435" y="239252"/>
            <a:ext cx="894629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>
                <a:latin typeface="Calibri" pitchFamily="34" charset="0"/>
              </a:rPr>
              <a:t>Центр психологической безопасности и профилактики деструктивных явлений среди детей и молодежи в Нижегородской области</a:t>
            </a:r>
            <a:endParaRPr lang="ru-RU" sz="11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759675" y="3609267"/>
            <a:ext cx="7018638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г. Нижний Новгород, ул. Генерала </a:t>
            </a:r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Ивлиева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, 30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endParaRPr 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Email: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pb@niro.nnov.ru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тел.:  +7(831)274-65-61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21244" y="2105861"/>
            <a:ext cx="86785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</a:rPr>
              <a:t>Центр психологической безопасности и профилактики деструктивных явлений </a:t>
            </a:r>
            <a:br>
              <a:rPr lang="ru-RU" sz="2400" b="1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</a:rPr>
              <a:t>среди детей и молодежи в Нижегородской области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4092" y="2136260"/>
            <a:ext cx="2160373" cy="1043545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+mn-lt"/>
              </a:rPr>
              <a:t>Цель</a:t>
            </a:r>
            <a:endParaRPr lang="ru-RU" sz="4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54178" y="3143679"/>
            <a:ext cx="6765325" cy="117294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- обучение педагогического состава навыкам просветительской и профилактической работы по тематике «суицид» с несовершеннолетними. 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75" y="1089025"/>
            <a:ext cx="1809750" cy="132556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+mn-lt"/>
              </a:rPr>
              <a:t>План</a:t>
            </a:r>
            <a:endParaRPr lang="ru-RU" sz="4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76400" y="235902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Статистика подростковых суицидов в России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Причины. Что толкает ребенка на фатальный поступок?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Профилактика суицида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Как помочь ребенку?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Обучение школьников навыкам </a:t>
            </a:r>
            <a:r>
              <a:rPr lang="ru-RU" sz="2400" dirty="0" err="1" smtClean="0">
                <a:solidFill>
                  <a:srgbClr val="002060"/>
                </a:solidFill>
              </a:rPr>
              <a:t>саморегуляции</a:t>
            </a:r>
            <a:endParaRPr lang="ru-RU" sz="2400" dirty="0" smtClean="0">
              <a:solidFill>
                <a:srgbClr val="002060"/>
              </a:solidFill>
            </a:endParaRPr>
          </a:p>
          <a:p>
            <a:pPr marL="514350" indent="-514350"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Куда может обратиться несовершеннолетний в трудной ситуации?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Построение диалога с ребенком и его родителями</a:t>
            </a:r>
          </a:p>
          <a:p>
            <a:pPr marL="514350" indent="-514350">
              <a:buAutoNum type="arabicPeriod"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67218" y="1641990"/>
            <a:ext cx="5027141" cy="104354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+mn-lt"/>
              </a:rPr>
              <a:t>Статистика</a:t>
            </a:r>
            <a:endParaRPr lang="ru-RU" sz="4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85335" y="2789452"/>
            <a:ext cx="10515600" cy="3075889"/>
          </a:xfrm>
        </p:spPr>
        <p:txBody>
          <a:bodyPr>
            <a:normAutofit/>
          </a:bodyPr>
          <a:lstStyle/>
          <a:p>
            <a:pPr fontAlgn="t"/>
            <a:r>
              <a:rPr lang="ru-RU" sz="2000" dirty="0" smtClean="0">
                <a:solidFill>
                  <a:srgbClr val="002060"/>
                </a:solidFill>
              </a:rPr>
              <a:t>По данным Следственного комитета, в России в 2021 году произошло 753 детских самоубийства </a:t>
            </a:r>
            <a:r>
              <a:rPr lang="ru-RU" sz="2000" i="1" dirty="0" smtClean="0">
                <a:solidFill>
                  <a:srgbClr val="002060"/>
                </a:solidFill>
              </a:rPr>
              <a:t>(что на 37,4% больше по сравнению с 2020 годом, когда таких случаев было зафиксировано 548)</a:t>
            </a:r>
          </a:p>
          <a:p>
            <a:pPr fontAlgn="t"/>
            <a:r>
              <a:rPr lang="ru-RU" sz="2000" dirty="0" smtClean="0">
                <a:solidFill>
                  <a:srgbClr val="002060"/>
                </a:solidFill>
              </a:rPr>
              <a:t>170 попыток детского суицида было совершено в Нижегородской области за 2021 год</a:t>
            </a:r>
          </a:p>
          <a:p>
            <a:pPr fontAlgn="t"/>
            <a:r>
              <a:rPr lang="ru-RU" sz="2000" dirty="0" smtClean="0">
                <a:solidFill>
                  <a:srgbClr val="002060"/>
                </a:solidFill>
              </a:rPr>
              <a:t>В 2022 году Россия занимает девятое место в мире по числу самоубийств. На сто тысяч населения было зафиксировано более 25 случаев суицида</a:t>
            </a:r>
          </a:p>
          <a:p>
            <a:pPr fontAlgn="t"/>
            <a:endParaRPr lang="ru-RU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Прямоугольник 54"/>
          <p:cNvSpPr/>
          <p:nvPr/>
        </p:nvSpPr>
        <p:spPr>
          <a:xfrm>
            <a:off x="3385750" y="0"/>
            <a:ext cx="761176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/>
              <a:t>Министерство образования, науки и молодежной политики Нижегородской области</a:t>
            </a:r>
            <a:endParaRPr lang="ru-RU" sz="11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2082435" y="239252"/>
            <a:ext cx="894629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>
                <a:latin typeface="Calibri" pitchFamily="34" charset="0"/>
              </a:rPr>
              <a:t>Центр психологической безопасности и профилактики деструктивных явлений среди детей и молодежи в Нижегородской области</a:t>
            </a:r>
            <a:endParaRPr lang="ru-RU" sz="1100" dirty="0"/>
          </a:p>
        </p:txBody>
      </p:sp>
      <p:pic>
        <p:nvPicPr>
          <p:cNvPr id="57" name="Рисунок 5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84762" y="145440"/>
            <a:ext cx="993055" cy="105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" name="Прямоугольник 66"/>
          <p:cNvSpPr/>
          <p:nvPr/>
        </p:nvSpPr>
        <p:spPr>
          <a:xfrm>
            <a:off x="5147073" y="478480"/>
            <a:ext cx="20425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Причины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080054" y="3211896"/>
            <a:ext cx="70268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  <a:defRPr/>
            </a:pPr>
            <a:r>
              <a:rPr lang="ru-RU" sz="2000" b="1" dirty="0" smtClean="0"/>
              <a:t>      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019675" y="1171575"/>
            <a:ext cx="2219325" cy="695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ru-RU" sz="1600" dirty="0" smtClean="0"/>
              <a:t>1.Проблемы в семье</a:t>
            </a:r>
          </a:p>
        </p:txBody>
      </p:sp>
      <p:sp>
        <p:nvSpPr>
          <p:cNvPr id="16" name="Овал 15"/>
          <p:cNvSpPr/>
          <p:nvPr/>
        </p:nvSpPr>
        <p:spPr>
          <a:xfrm>
            <a:off x="5048250" y="2114550"/>
            <a:ext cx="2219325" cy="695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2.Проблемы в школе</a:t>
            </a:r>
            <a:endParaRPr lang="ru-RU" sz="1600" dirty="0"/>
          </a:p>
        </p:txBody>
      </p:sp>
      <p:sp>
        <p:nvSpPr>
          <p:cNvPr id="17" name="Овал 16"/>
          <p:cNvSpPr/>
          <p:nvPr/>
        </p:nvSpPr>
        <p:spPr>
          <a:xfrm>
            <a:off x="5057775" y="3019425"/>
            <a:ext cx="2219325" cy="695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3.Коммуник-</a:t>
            </a:r>
            <a:br>
              <a:rPr lang="ru-RU" sz="1600" dirty="0" smtClean="0"/>
            </a:br>
            <a:r>
              <a:rPr lang="ru-RU" sz="1600" dirty="0" err="1" smtClean="0"/>
              <a:t>ативная</a:t>
            </a:r>
            <a:r>
              <a:rPr lang="ru-RU" sz="1600" dirty="0" smtClean="0"/>
              <a:t> сфера</a:t>
            </a:r>
            <a:endParaRPr lang="ru-RU" sz="1600" dirty="0"/>
          </a:p>
        </p:txBody>
      </p:sp>
      <p:sp>
        <p:nvSpPr>
          <p:cNvPr id="18" name="Овал 17"/>
          <p:cNvSpPr/>
          <p:nvPr/>
        </p:nvSpPr>
        <p:spPr>
          <a:xfrm>
            <a:off x="5048250" y="3886200"/>
            <a:ext cx="2219325" cy="695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4.Личностные достижения</a:t>
            </a:r>
            <a:endParaRPr lang="ru-RU" sz="1600" dirty="0"/>
          </a:p>
        </p:txBody>
      </p:sp>
      <p:sp>
        <p:nvSpPr>
          <p:cNvPr id="19" name="Овал 18"/>
          <p:cNvSpPr/>
          <p:nvPr/>
        </p:nvSpPr>
        <p:spPr>
          <a:xfrm>
            <a:off x="5057775" y="4800600"/>
            <a:ext cx="2219325" cy="695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5.Неразделен-</a:t>
            </a:r>
            <a:br>
              <a:rPr lang="ru-RU" sz="1600" dirty="0" smtClean="0"/>
            </a:br>
            <a:r>
              <a:rPr lang="ru-RU" sz="1600" dirty="0" err="1" smtClean="0"/>
              <a:t>ная</a:t>
            </a:r>
            <a:r>
              <a:rPr lang="ru-RU" sz="1600" dirty="0" smtClean="0"/>
              <a:t> любовь</a:t>
            </a:r>
            <a:endParaRPr lang="ru-RU" sz="1600" dirty="0"/>
          </a:p>
        </p:txBody>
      </p:sp>
      <p:sp>
        <p:nvSpPr>
          <p:cNvPr id="20" name="Овал 19"/>
          <p:cNvSpPr/>
          <p:nvPr/>
        </p:nvSpPr>
        <p:spPr>
          <a:xfrm>
            <a:off x="5095875" y="5772150"/>
            <a:ext cx="2219325" cy="6953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6.МОДА</a:t>
            </a:r>
            <a:endParaRPr lang="ru-RU" sz="1600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6162675" y="1847850"/>
            <a:ext cx="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6172200" y="2724150"/>
            <a:ext cx="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181725" y="3600450"/>
            <a:ext cx="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6181725" y="4495800"/>
            <a:ext cx="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6172200" y="5476875"/>
            <a:ext cx="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0302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Прямоугольник 54"/>
          <p:cNvSpPr/>
          <p:nvPr/>
        </p:nvSpPr>
        <p:spPr>
          <a:xfrm>
            <a:off x="3385750" y="0"/>
            <a:ext cx="761176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/>
              <a:t>Министерство образования, науки и молодежной политики Нижегородской области</a:t>
            </a:r>
            <a:endParaRPr lang="ru-RU" sz="11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2082435" y="239252"/>
            <a:ext cx="894629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>
                <a:latin typeface="Calibri" pitchFamily="34" charset="0"/>
              </a:rPr>
              <a:t>Центр психологической безопасности и профилактики деструктивных явлений среди детей и молодежи в Нижегородской области</a:t>
            </a:r>
            <a:endParaRPr lang="ru-RU" sz="1100" dirty="0"/>
          </a:p>
        </p:txBody>
      </p:sp>
      <p:pic>
        <p:nvPicPr>
          <p:cNvPr id="57" name="Рисунок 5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84762" y="145440"/>
            <a:ext cx="993055" cy="105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" name="Прямоугольник 66"/>
          <p:cNvSpPr/>
          <p:nvPr/>
        </p:nvSpPr>
        <p:spPr>
          <a:xfrm>
            <a:off x="4344580" y="859480"/>
            <a:ext cx="28019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Профилактика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80054" y="3211896"/>
            <a:ext cx="70268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ct val="20000"/>
              </a:spcBef>
              <a:defRPr/>
            </a:pPr>
            <a:r>
              <a:rPr lang="ru-RU" sz="2000" b="1" dirty="0" smtClean="0"/>
              <a:t>      </a:t>
            </a:r>
            <a:endParaRPr lang="ru-RU" sz="2000" b="1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46785" y="1776230"/>
            <a:ext cx="1035924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arenR"/>
            </a:pPr>
            <a:r>
              <a:rPr lang="ru-RU" sz="2000" dirty="0" smtClean="0">
                <a:solidFill>
                  <a:srgbClr val="002060"/>
                </a:solidFill>
              </a:rPr>
              <a:t>Дать возможность высказаться и быть услышанным (можно навредить токсичным позитивом). </a:t>
            </a:r>
            <a:r>
              <a:rPr lang="ru-RU" sz="2000" b="1" dirty="0" smtClean="0">
                <a:solidFill>
                  <a:srgbClr val="002060"/>
                </a:solidFill>
              </a:rPr>
              <a:t>Цель: «вылить» всё!</a:t>
            </a:r>
            <a:endParaRPr lang="ru-RU" sz="2000" dirty="0" smtClean="0">
              <a:solidFill>
                <a:srgbClr val="002060"/>
              </a:solidFill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ru-RU" sz="2000" dirty="0" smtClean="0">
                <a:solidFill>
                  <a:srgbClr val="002060"/>
                </a:solidFill>
              </a:rPr>
              <a:t>Обратиться за помощью к психологу, психиатру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sz="2000" dirty="0" smtClean="0">
                <a:solidFill>
                  <a:srgbClr val="002060"/>
                </a:solidFill>
              </a:rPr>
              <a:t>При необходимости – перевести в другую школу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sz="2000" dirty="0" smtClean="0">
                <a:solidFill>
                  <a:srgbClr val="002060"/>
                </a:solidFill>
              </a:rPr>
              <a:t>Прислушиваться к желаниям ребенка (какую одежду носить, с кем общаться, какими увлечениями заниматься)</a:t>
            </a:r>
          </a:p>
          <a:p>
            <a:pPr marL="457200" lvl="0" indent="-457200">
              <a:buFont typeface="+mj-lt"/>
              <a:buAutoNum type="arabicParenR"/>
            </a:pPr>
            <a:r>
              <a:rPr lang="ru-RU" sz="2000" dirty="0" smtClean="0">
                <a:solidFill>
                  <a:srgbClr val="002060"/>
                </a:solidFill>
              </a:rPr>
              <a:t>Обеспечить хобби (особенно спорт!)</a:t>
            </a:r>
          </a:p>
          <a:p>
            <a:pPr algn="just"/>
            <a:r>
              <a:rPr lang="ru-RU" sz="2000" dirty="0" smtClean="0"/>
              <a:t> </a:t>
            </a:r>
            <a:endParaRPr lang="ru-RU" sz="2000" dirty="0"/>
          </a:p>
        </p:txBody>
      </p:sp>
      <p:pic>
        <p:nvPicPr>
          <p:cNvPr id="9" name="Рисунок 8" descr="nxsrcqQMIs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89040" y="4073143"/>
            <a:ext cx="3678660" cy="24514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0302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3F8E907-D093-496A-9978-A03522109F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3719" y="377797"/>
            <a:ext cx="9997491" cy="709597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Министерство образования, науки и молодежной политики Нижегородской области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04675" y="683740"/>
            <a:ext cx="1363757" cy="1444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100977" y="4407243"/>
            <a:ext cx="10728559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Центр психологической безопасности и профилактики деструктивных явлений </a:t>
            </a:r>
            <a:b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</a:b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</a:rPr>
              <a:t>среди детей и молодежи в Нижегородской области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28798" y="2405450"/>
            <a:ext cx="9028672" cy="12003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Лекция</a:t>
            </a:r>
          </a:p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«Ты не один»</a:t>
            </a:r>
          </a:p>
        </p:txBody>
      </p:sp>
    </p:spTree>
    <p:extLst>
      <p:ext uri="{BB962C8B-B14F-4D97-AF65-F5344CB8AC3E}">
        <p14:creationId xmlns="" xmlns:p14="http://schemas.microsoft.com/office/powerpoint/2010/main" val="378902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Прямоугольник 121"/>
          <p:cNvSpPr/>
          <p:nvPr/>
        </p:nvSpPr>
        <p:spPr>
          <a:xfrm>
            <a:off x="3735287" y="921263"/>
            <a:ext cx="41777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Поведенческие признаки</a:t>
            </a:r>
          </a:p>
        </p:txBody>
      </p:sp>
      <p:pic>
        <p:nvPicPr>
          <p:cNvPr id="123" name="Рисунок 12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84762" y="145440"/>
            <a:ext cx="993055" cy="105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" name="Прямоугольник 123"/>
          <p:cNvSpPr/>
          <p:nvPr/>
        </p:nvSpPr>
        <p:spPr>
          <a:xfrm>
            <a:off x="3385750" y="0"/>
            <a:ext cx="761176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/>
              <a:t>Министерство образования, науки и молодежной политики Нижегородской области</a:t>
            </a:r>
            <a:endParaRPr lang="ru-RU" sz="1100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2082435" y="239252"/>
            <a:ext cx="894629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>
                <a:latin typeface="Calibri" pitchFamily="34" charset="0"/>
              </a:rPr>
              <a:t>Центр психологической безопасности и профилактики деструктивных явлений среди детей и молодежи в Нижегородской области</a:t>
            </a:r>
            <a:endParaRPr lang="ru-RU" sz="11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24000" y="1481943"/>
            <a:ext cx="755409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arenR"/>
            </a:pPr>
            <a:r>
              <a:rPr lang="ru-RU" dirty="0" smtClean="0">
                <a:solidFill>
                  <a:srgbClr val="002060"/>
                </a:solidFill>
              </a:rPr>
              <a:t>Сильная тревожность и панические атаки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dirty="0" smtClean="0">
                <a:solidFill>
                  <a:srgbClr val="002060"/>
                </a:solidFill>
              </a:rPr>
              <a:t>Длительное пониженное настроение (более месяца)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dirty="0" smtClean="0">
                <a:solidFill>
                  <a:srgbClr val="002060"/>
                </a:solidFill>
              </a:rPr>
              <a:t>Повышенная нервная возбудимость, раздражительность, агрессивность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dirty="0" smtClean="0">
                <a:solidFill>
                  <a:srgbClr val="002060"/>
                </a:solidFill>
              </a:rPr>
              <a:t>Чувство вины, понижение самооценки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dirty="0" smtClean="0">
                <a:solidFill>
                  <a:srgbClr val="002060"/>
                </a:solidFill>
              </a:rPr>
              <a:t>Быстрая утомляемость, вялость, отсутствие сил на учебу и социальную жизнь, равнодушие к прежним интересам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dirty="0" smtClean="0">
                <a:solidFill>
                  <a:srgbClr val="002060"/>
                </a:solidFill>
              </a:rPr>
              <a:t>Избегание общения, замкнутость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dirty="0" smtClean="0">
                <a:solidFill>
                  <a:srgbClr val="002060"/>
                </a:solidFill>
              </a:rPr>
              <a:t>Проблемы со сном (бессонница или постоянное желание спать)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dirty="0" smtClean="0">
                <a:solidFill>
                  <a:srgbClr val="002060"/>
                </a:solidFill>
              </a:rPr>
              <a:t>Проблемы с питанием (переедание или отсутствие аппетита)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dirty="0" smtClean="0">
                <a:solidFill>
                  <a:srgbClr val="002060"/>
                </a:solidFill>
              </a:rPr>
              <a:t>Отчаяние, частый плач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dirty="0" smtClean="0">
                <a:solidFill>
                  <a:srgbClr val="002060"/>
                </a:solidFill>
              </a:rPr>
              <a:t>Неоднократное обращение к теме смерти,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через искусство, литературу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dirty="0" smtClean="0">
                <a:solidFill>
                  <a:srgbClr val="002060"/>
                </a:solidFill>
              </a:rPr>
              <a:t>Рост употребления алкоголя, наркотиков</a:t>
            </a:r>
          </a:p>
          <a:p>
            <a:pPr marL="342900" lvl="0" indent="-342900">
              <a:buFont typeface="+mj-lt"/>
              <a:buAutoNum type="arabicParenR"/>
            </a:pPr>
            <a:r>
              <a:rPr lang="ru-RU" dirty="0" smtClean="0">
                <a:solidFill>
                  <a:srgbClr val="002060"/>
                </a:solidFill>
              </a:rPr>
              <a:t>Восприятие текущей ситуации как кризисной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(«проблемы, которые невозможно решить»)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8" name="Рисунок 7" descr="maxresdefaul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76519" y="4325895"/>
            <a:ext cx="4135395" cy="232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0595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Прямоугольник 121"/>
          <p:cNvSpPr/>
          <p:nvPr/>
        </p:nvSpPr>
        <p:spPr>
          <a:xfrm>
            <a:off x="3937906" y="1127209"/>
            <a:ext cx="44974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Деструктивные сообщества</a:t>
            </a:r>
          </a:p>
        </p:txBody>
      </p:sp>
      <p:pic>
        <p:nvPicPr>
          <p:cNvPr id="123" name="Рисунок 12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84762" y="145440"/>
            <a:ext cx="993055" cy="105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" name="Прямоугольник 123"/>
          <p:cNvSpPr/>
          <p:nvPr/>
        </p:nvSpPr>
        <p:spPr>
          <a:xfrm>
            <a:off x="3385750" y="0"/>
            <a:ext cx="761176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/>
              <a:t>Министерство образования, науки и молодежной политики Нижегородской области</a:t>
            </a:r>
            <a:endParaRPr lang="ru-RU" sz="1100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2082435" y="239252"/>
            <a:ext cx="894629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b="1" dirty="0" smtClean="0">
                <a:latin typeface="Calibri" pitchFamily="34" charset="0"/>
              </a:rPr>
              <a:t>Центр психологической безопасности и профилактики деструктивных явлений среди детей и молодежи в Нижегородской области</a:t>
            </a:r>
            <a:endParaRPr lang="ru-RU" sz="1100" dirty="0"/>
          </a:p>
        </p:txBody>
      </p:sp>
      <p:pic>
        <p:nvPicPr>
          <p:cNvPr id="9" name="Рисунок 8" descr="ekstremiz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3859" y="1919416"/>
            <a:ext cx="6431507" cy="428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0595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1433</TotalTime>
  <Words>1067</Words>
  <Application>Microsoft Office PowerPoint</Application>
  <PresentationFormat>Произвольный</PresentationFormat>
  <Paragraphs>169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Цель</vt:lpstr>
      <vt:lpstr>План</vt:lpstr>
      <vt:lpstr>Статистика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user</dc:creator>
  <cp:lastModifiedBy>gromova</cp:lastModifiedBy>
  <cp:revision>134</cp:revision>
  <dcterms:created xsi:type="dcterms:W3CDTF">2021-09-20T10:24:44Z</dcterms:created>
  <dcterms:modified xsi:type="dcterms:W3CDTF">2023-03-03T07:46:56Z</dcterms:modified>
</cp:coreProperties>
</file>