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B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>
      <p:cViewPr varScale="1">
        <p:scale>
          <a:sx n="74" d="100"/>
          <a:sy n="74" d="100"/>
        </p:scale>
        <p:origin x="-2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презентация\0002-002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922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9100" y="650171"/>
            <a:ext cx="830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Работа с ветеранами в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Муниципальном коррекционном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о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бразовательном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у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чреждении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«Школа-интернат №10»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1027" name="Picture 3" descr="F:\Презентация конкурс ветераны\IMG_4729.JPG"/>
          <p:cNvPicPr>
            <a:picLocks noChangeAspect="1" noChangeArrowheads="1"/>
          </p:cNvPicPr>
          <p:nvPr/>
        </p:nvPicPr>
        <p:blipFill>
          <a:blip r:embed="rId5" cstate="print"/>
          <a:srcRect l="5352" t="40909" b="5628"/>
          <a:stretch>
            <a:fillRect/>
          </a:stretch>
        </p:blipFill>
        <p:spPr bwMode="auto">
          <a:xfrm>
            <a:off x="2046027" y="2712274"/>
            <a:ext cx="6678873" cy="34871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посвящение учителю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23013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23" y="726083"/>
            <a:ext cx="7010399" cy="4424810"/>
          </a:xfr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1371600" y="-13648"/>
            <a:ext cx="6833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Ветераны на празднике хоровой музыки</a:t>
            </a:r>
            <a:endParaRPr lang="ru-RU" sz="4000" b="1" dirty="0">
              <a:solidFill>
                <a:srgbClr val="4C2B28"/>
              </a:solidFill>
              <a:latin typeface="Gabriola" panose="04040605051002020D02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600" y="4953000"/>
            <a:ext cx="631615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Gabriola" panose="04040605051002020D02" pitchFamily="82" charset="0"/>
              </a:rPr>
              <a:t>Выступление камерного хора </a:t>
            </a:r>
            <a:r>
              <a:rPr lang="ru-RU" sz="3200" b="1" i="1" dirty="0" smtClean="0">
                <a:latin typeface="Gabriola" panose="04040605051002020D02" pitchFamily="82" charset="0"/>
              </a:rPr>
              <a:t>«Голоса Сарова»</a:t>
            </a:r>
          </a:p>
          <a:p>
            <a:r>
              <a:rPr lang="ru-RU" sz="2800" dirty="0" smtClean="0">
                <a:latin typeface="Gabriola" panose="04040605051002020D02" pitchFamily="82" charset="0"/>
              </a:rPr>
              <a:t>Руководитель: Заслуженный работник культуры РФ</a:t>
            </a:r>
          </a:p>
          <a:p>
            <a:r>
              <a:rPr lang="ru-RU" sz="3200" b="1" i="1" dirty="0" smtClean="0">
                <a:latin typeface="Gabriola" panose="04040605051002020D02" pitchFamily="82" charset="0"/>
              </a:rPr>
              <a:t>В. Богоявленская</a:t>
            </a:r>
            <a:endParaRPr lang="ru-RU" sz="32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82" y="578"/>
            <a:ext cx="9144000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68432" y="-74307"/>
            <a:ext cx="8042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Ветераны слушают музыку камерного хора в ДК ГАЗ</a:t>
            </a:r>
            <a:endParaRPr lang="ru-RU" sz="3600" b="1" dirty="0">
              <a:solidFill>
                <a:srgbClr val="4C2B28"/>
              </a:solidFill>
              <a:latin typeface="Gabriola" panose="04040605051002020D02" pitchFamily="8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329">
            <a:off x="4395213" y="1006024"/>
            <a:ext cx="4579341" cy="34230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217">
            <a:off x="131325" y="1741230"/>
            <a:ext cx="4614011" cy="3460509"/>
          </a:xfrm>
          <a:effectLst>
            <a:softEdge rad="127000"/>
          </a:effectLst>
        </p:spPr>
      </p:pic>
      <p:sp>
        <p:nvSpPr>
          <p:cNvPr id="17" name="TextBox 16"/>
          <p:cNvSpPr txBox="1"/>
          <p:nvPr/>
        </p:nvSpPr>
        <p:spPr>
          <a:xfrm rot="21057548">
            <a:off x="576930" y="5170322"/>
            <a:ext cx="40815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Gabriola" panose="04040605051002020D02" pitchFamily="82" charset="0"/>
              </a:rPr>
              <a:t>Шуточная песенка в исполнении </a:t>
            </a:r>
          </a:p>
          <a:p>
            <a:pPr algn="ctr"/>
            <a:r>
              <a:rPr lang="ru-RU" sz="2800" dirty="0" smtClean="0">
                <a:latin typeface="Gabriola" panose="04040605051002020D02" pitchFamily="82" charset="0"/>
              </a:rPr>
              <a:t>академического хора </a:t>
            </a:r>
            <a:r>
              <a:rPr lang="ru-RU" sz="2800" b="1" i="1" dirty="0" smtClean="0">
                <a:latin typeface="Gabriola" panose="04040605051002020D02" pitchFamily="82" charset="0"/>
              </a:rPr>
              <a:t>г. Казань</a:t>
            </a:r>
            <a:endParaRPr lang="ru-RU" sz="2800" b="1" i="1" dirty="0">
              <a:latin typeface="Gabriola" panose="04040605051002020D02" pitchFamily="8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749950">
            <a:off x="4595351" y="4308954"/>
            <a:ext cx="42242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Gabriola" panose="04040605051002020D02" pitchFamily="82" charset="0"/>
              </a:rPr>
              <a:t>Выступление академического хора</a:t>
            </a:r>
          </a:p>
          <a:p>
            <a:pPr algn="ctr"/>
            <a:r>
              <a:rPr lang="ru-RU" sz="3200" b="1" i="1" dirty="0" smtClean="0">
                <a:latin typeface="Gabriola" panose="04040605051002020D02" pitchFamily="82" charset="0"/>
              </a:rPr>
              <a:t> «Виват»</a:t>
            </a:r>
          </a:p>
          <a:p>
            <a:pPr algn="ctr"/>
            <a:r>
              <a:rPr lang="ru-RU" sz="2800" dirty="0" smtClean="0">
                <a:latin typeface="Gabriola" panose="04040605051002020D02" pitchFamily="82" charset="0"/>
              </a:rPr>
              <a:t> г. Нижнего Новгорода</a:t>
            </a:r>
            <a:endParaRPr lang="ru-RU" sz="28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82" y="578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4" y="854549"/>
            <a:ext cx="4432520" cy="3324390"/>
          </a:xfr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370407" y="75288"/>
            <a:ext cx="7705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Ветераны в первых рядах на «</a:t>
            </a:r>
            <a:r>
              <a:rPr lang="ru-RU" sz="4800" b="1" i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45 </a:t>
            </a:r>
            <a:r>
              <a:rPr lang="ru-RU" sz="4800" b="1" i="1" dirty="0" err="1" smtClean="0">
                <a:solidFill>
                  <a:srgbClr val="4C2B28"/>
                </a:solidFill>
                <a:latin typeface="Gabriola" panose="04040605051002020D02" pitchFamily="82" charset="0"/>
              </a:rPr>
              <a:t>летии</a:t>
            </a:r>
            <a:r>
              <a:rPr lang="ru-RU" sz="4800" b="1" i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» </a:t>
            </a:r>
            <a:r>
              <a:rPr lang="ru-RU" sz="3600" b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школы</a:t>
            </a:r>
            <a:endParaRPr lang="ru-RU" sz="3600" b="1" dirty="0">
              <a:solidFill>
                <a:srgbClr val="4C2B28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18" y="2574767"/>
            <a:ext cx="4504363" cy="3352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94004" y="4061876"/>
            <a:ext cx="453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Ветераны на праздничном концерте</a:t>
            </a:r>
            <a:endParaRPr lang="ru-RU" sz="2800" b="1" dirty="0">
              <a:latin typeface="Gabriola" panose="04040605051002020D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3385" y="1148680"/>
            <a:ext cx="3431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Поздравления и вручение грамот учителям администрацией школы</a:t>
            </a:r>
            <a:endParaRPr lang="ru-RU" sz="2800" b="1" dirty="0">
              <a:latin typeface="Gabriola" panose="04040605051002020D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784137"/>
            <a:ext cx="70519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«Администрация во главе с директором Е.Г. Матюшиной </a:t>
            </a:r>
          </a:p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и профкомом свято берегут лучшие традиции»</a:t>
            </a:r>
            <a:endParaRPr lang="ru-RU" sz="28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0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63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08884" y="-205592"/>
            <a:ext cx="7213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Праздник</a:t>
            </a:r>
            <a:r>
              <a:rPr lang="ru-RU" sz="3600" b="1" i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  «</a:t>
            </a:r>
            <a:r>
              <a:rPr lang="ru-RU" sz="4800" b="1" i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45-летие</a:t>
            </a:r>
            <a:r>
              <a:rPr lang="ru-RU" sz="3600" b="1" i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»  </a:t>
            </a:r>
            <a:r>
              <a:rPr lang="ru-RU" sz="3600" b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школы </a:t>
            </a:r>
          </a:p>
          <a:p>
            <a:pPr algn="ctr"/>
            <a:r>
              <a:rPr lang="ru-RU" sz="3600" b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объединил несколько поколений</a:t>
            </a:r>
            <a:endParaRPr lang="ru-RU" sz="3600" b="1" dirty="0">
              <a:solidFill>
                <a:srgbClr val="4C2B28"/>
              </a:solidFill>
              <a:latin typeface="Gabriola" panose="04040605051002020D02" pitchFamily="8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403"/>
            <a:ext cx="4978400" cy="3733800"/>
          </a:xfr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69" y="2553134"/>
            <a:ext cx="4419600" cy="33147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4457700" y="1691698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abriola" panose="04040605051002020D02" pitchFamily="82" charset="0"/>
              </a:rPr>
              <a:t>Встреча нескольких поколений</a:t>
            </a:r>
            <a:endParaRPr lang="ru-RU" sz="3200" b="1" dirty="0">
              <a:latin typeface="Gabriola" panose="04040605051002020D02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9376" y="6064663"/>
            <a:ext cx="6655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Gabriola" panose="04040605051002020D02" pitchFamily="82" charset="0"/>
              </a:rPr>
              <a:t>«Как здорово что все мы здесь сегодня собрались»</a:t>
            </a:r>
            <a:endParaRPr lang="ru-RU" sz="32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4C2B28"/>
                </a:solidFill>
                <a:latin typeface="Gabriola" pitchFamily="82" charset="0"/>
              </a:rPr>
              <a:t>Ветераны – желанные гости на наших праздниках</a:t>
            </a:r>
            <a:endParaRPr lang="ru-RU" sz="36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pic>
        <p:nvPicPr>
          <p:cNvPr id="2051" name="Picture 3" descr="F:\Презентация конкурс ветераны\IMG_4738.JPG"/>
          <p:cNvPicPr>
            <a:picLocks noChangeAspect="1" noChangeArrowheads="1"/>
          </p:cNvPicPr>
          <p:nvPr/>
        </p:nvPicPr>
        <p:blipFill>
          <a:blip r:embed="rId3" cstate="print"/>
          <a:srcRect l="1338" t="8029"/>
          <a:stretch>
            <a:fillRect/>
          </a:stretch>
        </p:blipFill>
        <p:spPr bwMode="auto">
          <a:xfrm>
            <a:off x="45136" y="1031591"/>
            <a:ext cx="4450664" cy="31594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46964" y="4176215"/>
            <a:ext cx="3421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C2B28"/>
                </a:solidFill>
                <a:latin typeface="Gabriola" pitchFamily="82" charset="0"/>
              </a:rPr>
              <a:t>Поздравление с 8 Марта</a:t>
            </a:r>
            <a:endParaRPr lang="ru-RU" sz="32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pic>
        <p:nvPicPr>
          <p:cNvPr id="2052" name="Picture 4" descr="F:\Презентация конкурс ветераны\IMG_4712.JPG"/>
          <p:cNvPicPr>
            <a:picLocks noChangeAspect="1" noChangeArrowheads="1"/>
          </p:cNvPicPr>
          <p:nvPr/>
        </p:nvPicPr>
        <p:blipFill>
          <a:blip r:embed="rId4" cstate="print"/>
          <a:srcRect l="963" t="25089" r="2641" b="15489"/>
          <a:stretch>
            <a:fillRect/>
          </a:stretch>
        </p:blipFill>
        <p:spPr bwMode="auto">
          <a:xfrm>
            <a:off x="4495800" y="3037938"/>
            <a:ext cx="4547193" cy="31543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4959824" y="2270601"/>
            <a:ext cx="3294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C2B28"/>
                </a:solidFill>
                <a:latin typeface="Gabriola" pitchFamily="82" charset="0"/>
              </a:rPr>
              <a:t>Поздравляют мужчины</a:t>
            </a:r>
            <a:endParaRPr lang="ru-RU" sz="3200" b="1" dirty="0">
              <a:solidFill>
                <a:srgbClr val="4C2B28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4C2B28"/>
                </a:solidFill>
                <a:latin typeface="Gabriola" pitchFamily="82" charset="0"/>
              </a:rPr>
              <a:t>Ветераны – желанные гости на наших праздниках</a:t>
            </a:r>
            <a:endParaRPr lang="ru-RU" sz="36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pic>
        <p:nvPicPr>
          <p:cNvPr id="3074" name="Picture 2" descr="F:\Презентация конкурс ветераны\IMG_4722.JPG"/>
          <p:cNvPicPr>
            <a:picLocks noChangeAspect="1" noChangeArrowheads="1"/>
          </p:cNvPicPr>
          <p:nvPr/>
        </p:nvPicPr>
        <p:blipFill>
          <a:blip r:embed="rId3" cstate="print"/>
          <a:srcRect l="5906" t="14765" r="5506" b="20271"/>
          <a:stretch>
            <a:fillRect/>
          </a:stretch>
        </p:blipFill>
        <p:spPr bwMode="auto">
          <a:xfrm>
            <a:off x="150979" y="951401"/>
            <a:ext cx="4532478" cy="31292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5" name="Picture 3" descr="F:\Презентация конкурс ветераны\IMG_4728.JPG"/>
          <p:cNvPicPr>
            <a:picLocks noChangeAspect="1" noChangeArrowheads="1"/>
          </p:cNvPicPr>
          <p:nvPr/>
        </p:nvPicPr>
        <p:blipFill>
          <a:blip r:embed="rId4" cstate="print"/>
          <a:srcRect l="10169" t="6780" r="5085" b="20339"/>
          <a:stretch>
            <a:fillRect/>
          </a:stretch>
        </p:blipFill>
        <p:spPr bwMode="auto">
          <a:xfrm>
            <a:off x="4742588" y="2707640"/>
            <a:ext cx="4435248" cy="36135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4549" y="4202147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C2B28"/>
                </a:solidFill>
                <a:latin typeface="Gabriola" pitchFamily="82" charset="0"/>
              </a:rPr>
              <a:t>Поздравление от Красной Шапочки</a:t>
            </a:r>
            <a:endParaRPr lang="ru-RU" sz="32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4957" y="212286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4C2B28"/>
                </a:solidFill>
                <a:latin typeface="Gabriola" pitchFamily="82" charset="0"/>
              </a:rPr>
              <a:t>Шуточная сценка</a:t>
            </a:r>
            <a:endParaRPr lang="ru-RU" sz="3200" b="1" dirty="0">
              <a:solidFill>
                <a:srgbClr val="4C2B28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ьзователь\Desktop\презентация\autumn-natural-flowers-backgroun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52800" y="0"/>
            <a:ext cx="5486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rgbClr val="4C2B28"/>
                </a:solidFill>
                <a:latin typeface="Gabriola" pitchFamily="82" charset="0"/>
              </a:rPr>
              <a:t>Юбилеи</a:t>
            </a:r>
          </a:p>
          <a:p>
            <a:r>
              <a:rPr lang="ru-RU" sz="3200" b="1" dirty="0" smtClean="0">
                <a:solidFill>
                  <a:srgbClr val="4C2B28"/>
                </a:solidFill>
                <a:latin typeface="Gabriola" pitchFamily="82" charset="0"/>
              </a:rPr>
              <a:t>           …Пронести тепло души,</a:t>
            </a:r>
          </a:p>
          <a:p>
            <a:r>
              <a:rPr lang="ru-RU" sz="3200" b="1" dirty="0" smtClean="0">
                <a:solidFill>
                  <a:srgbClr val="4C2B28"/>
                </a:solidFill>
                <a:latin typeface="Gabriola" pitchFamily="82" charset="0"/>
              </a:rPr>
              <a:t>                          Сердечности частицу…</a:t>
            </a:r>
            <a:endParaRPr lang="ru-RU" sz="32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pic>
        <p:nvPicPr>
          <p:cNvPr id="8" name="Рисунок 7" descr="IMG_5599.JPG"/>
          <p:cNvPicPr>
            <a:picLocks noChangeAspect="1"/>
          </p:cNvPicPr>
          <p:nvPr/>
        </p:nvPicPr>
        <p:blipFill>
          <a:blip r:embed="rId3" cstate="print"/>
          <a:srcRect l="5882" t="20588" r="15686"/>
          <a:stretch>
            <a:fillRect/>
          </a:stretch>
        </p:blipFill>
        <p:spPr>
          <a:xfrm>
            <a:off x="457200" y="761999"/>
            <a:ext cx="3796268" cy="26955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1117643" y="3250553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4C2B28"/>
                </a:solidFill>
                <a:latin typeface="Gabriola" pitchFamily="82" charset="0"/>
              </a:rPr>
              <a:t>Юбилей </a:t>
            </a:r>
            <a:r>
              <a:rPr lang="ru-RU" sz="2400" b="1" dirty="0" err="1" smtClean="0">
                <a:solidFill>
                  <a:srgbClr val="4C2B28"/>
                </a:solidFill>
                <a:latin typeface="Gabriola" pitchFamily="82" charset="0"/>
              </a:rPr>
              <a:t>Жарич</a:t>
            </a:r>
            <a:r>
              <a:rPr lang="ru-RU" sz="2400" b="1" dirty="0" smtClean="0">
                <a:solidFill>
                  <a:srgbClr val="4C2B28"/>
                </a:solidFill>
                <a:latin typeface="Gabriola" pitchFamily="82" charset="0"/>
              </a:rPr>
              <a:t> Л.А.</a:t>
            </a:r>
            <a:endParaRPr lang="ru-RU" sz="24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pic>
        <p:nvPicPr>
          <p:cNvPr id="10" name="Рисунок 9" descr="IMG_5631.JPG"/>
          <p:cNvPicPr>
            <a:picLocks noChangeAspect="1"/>
          </p:cNvPicPr>
          <p:nvPr/>
        </p:nvPicPr>
        <p:blipFill>
          <a:blip r:embed="rId4" cstate="print"/>
          <a:srcRect l="25000" t="25000" r="16250" b="7500"/>
          <a:stretch>
            <a:fillRect/>
          </a:stretch>
        </p:blipFill>
        <p:spPr>
          <a:xfrm>
            <a:off x="4710668" y="2505115"/>
            <a:ext cx="3886200" cy="29182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>
            <a:off x="4558268" y="2007751"/>
            <a:ext cx="3906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Цветы от коллектива Юбиляру</a:t>
            </a:r>
            <a:endParaRPr lang="ru-RU" sz="28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pic>
        <p:nvPicPr>
          <p:cNvPr id="12" name="Рисунок 11" descr="IMG_5622.JPG"/>
          <p:cNvPicPr>
            <a:picLocks noChangeAspect="1"/>
          </p:cNvPicPr>
          <p:nvPr/>
        </p:nvPicPr>
        <p:blipFill>
          <a:blip r:embed="rId5" cstate="print"/>
          <a:srcRect l="11111" t="12121"/>
          <a:stretch>
            <a:fillRect/>
          </a:stretch>
        </p:blipFill>
        <p:spPr>
          <a:xfrm>
            <a:off x="609600" y="3712218"/>
            <a:ext cx="4114800" cy="26089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838200" y="6172200"/>
            <a:ext cx="4604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Поздравление от Основателей школы</a:t>
            </a:r>
            <a:endParaRPr lang="ru-RU" sz="2800" b="1" dirty="0">
              <a:solidFill>
                <a:srgbClr val="4C2B28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95600" y="0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latin typeface="Gabriola" pitchFamily="82" charset="0"/>
              </a:rPr>
              <a:t>Поздравление ветеранов </a:t>
            </a:r>
          </a:p>
          <a:p>
            <a:pPr algn="r"/>
            <a:r>
              <a:rPr lang="ru-RU" sz="3600" b="1" dirty="0" smtClean="0">
                <a:latin typeface="Gabriola" pitchFamily="82" charset="0"/>
              </a:rPr>
              <a:t>С Новым 2019 Годом</a:t>
            </a:r>
            <a:endParaRPr lang="ru-RU" sz="3600" b="1" dirty="0">
              <a:latin typeface="Gabriola" pitchFamily="82" charset="0"/>
            </a:endParaRPr>
          </a:p>
        </p:txBody>
      </p:sp>
      <p:pic>
        <p:nvPicPr>
          <p:cNvPr id="6146" name="Picture 2" descr="F:\Презентация конкурс ветераны\IMG_4010.JPG"/>
          <p:cNvPicPr>
            <a:picLocks noChangeAspect="1" noChangeArrowheads="1"/>
          </p:cNvPicPr>
          <p:nvPr/>
        </p:nvPicPr>
        <p:blipFill>
          <a:blip r:embed="rId3" cstate="print"/>
          <a:srcRect l="13524" t="18032" r="10965" b="16600"/>
          <a:stretch>
            <a:fillRect/>
          </a:stretch>
        </p:blipFill>
        <p:spPr bwMode="auto">
          <a:xfrm>
            <a:off x="234833" y="991193"/>
            <a:ext cx="4455703" cy="37905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7" name="Picture 3" descr="F:\Презентация конкурс ветераны\IMG_4052.JPG"/>
          <p:cNvPicPr>
            <a:picLocks noChangeAspect="1" noChangeArrowheads="1"/>
          </p:cNvPicPr>
          <p:nvPr/>
        </p:nvPicPr>
        <p:blipFill>
          <a:blip r:embed="rId4" cstate="print"/>
          <a:srcRect l="4782" t="6377" r="10727" b="7539"/>
          <a:stretch>
            <a:fillRect/>
          </a:stretch>
        </p:blipFill>
        <p:spPr bwMode="auto">
          <a:xfrm>
            <a:off x="4690536" y="2560578"/>
            <a:ext cx="4377264" cy="414502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609600" y="4724400"/>
            <a:ext cx="3408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Поздравление от профкома</a:t>
            </a:r>
            <a:endParaRPr lang="ru-RU" sz="28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0537" y="1296611"/>
            <a:ext cx="4218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Поздравление от Деда Мороза, Снегурочки и Символа наступающего года</a:t>
            </a:r>
            <a:endParaRPr lang="ru-RU" sz="2800" b="1" dirty="0">
              <a:solidFill>
                <a:srgbClr val="4C2B28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19600" y="0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 smtClean="0">
                <a:latin typeface="Gabriola" pitchFamily="82" charset="0"/>
              </a:rPr>
              <a:t>Поздравление ветеранов </a:t>
            </a:r>
          </a:p>
          <a:p>
            <a:pPr algn="r"/>
            <a:r>
              <a:rPr lang="ru-RU" sz="4000" b="1" dirty="0" smtClean="0">
                <a:latin typeface="Gabriola" pitchFamily="82" charset="0"/>
              </a:rPr>
              <a:t>С Новым 2019 Годом</a:t>
            </a:r>
            <a:endParaRPr lang="ru-RU" sz="4000" b="1" dirty="0">
              <a:latin typeface="Gabriola" pitchFamily="82" charset="0"/>
            </a:endParaRPr>
          </a:p>
        </p:txBody>
      </p:sp>
      <p:pic>
        <p:nvPicPr>
          <p:cNvPr id="5123" name="Picture 3" descr="F:\Презентация конкурс ветераны\IMG_4037.JPG"/>
          <p:cNvPicPr>
            <a:picLocks noChangeAspect="1" noChangeArrowheads="1"/>
          </p:cNvPicPr>
          <p:nvPr/>
        </p:nvPicPr>
        <p:blipFill>
          <a:blip r:embed="rId3" cstate="print"/>
          <a:srcRect l="9091" t="9091" r="27273" b="15584"/>
          <a:stretch>
            <a:fillRect/>
          </a:stretch>
        </p:blipFill>
        <p:spPr bwMode="auto">
          <a:xfrm>
            <a:off x="228599" y="-1"/>
            <a:ext cx="2980945" cy="35449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4" name="Picture 4" descr="F:\Презентация конкурс ветераны\IMG_4059.JPG"/>
          <p:cNvPicPr>
            <a:picLocks noChangeAspect="1" noChangeArrowheads="1"/>
          </p:cNvPicPr>
          <p:nvPr/>
        </p:nvPicPr>
        <p:blipFill>
          <a:blip r:embed="rId4" cstate="print"/>
          <a:srcRect l="14937" t="28806" r="12514" b="13581"/>
          <a:stretch>
            <a:fillRect/>
          </a:stretch>
        </p:blipFill>
        <p:spPr bwMode="auto">
          <a:xfrm>
            <a:off x="1694630" y="3581400"/>
            <a:ext cx="4164303" cy="32101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5" name="Picture 5" descr="F:\Презентация конкурс ветераны\IMG_4077.JPG"/>
          <p:cNvPicPr>
            <a:picLocks noChangeAspect="1" noChangeArrowheads="1"/>
          </p:cNvPicPr>
          <p:nvPr/>
        </p:nvPicPr>
        <p:blipFill>
          <a:blip r:embed="rId5" cstate="print"/>
          <a:srcRect l="1521" b="13693"/>
          <a:stretch>
            <a:fillRect/>
          </a:stretch>
        </p:blipFill>
        <p:spPr bwMode="auto">
          <a:xfrm rot="5400000">
            <a:off x="5542045" y="1678485"/>
            <a:ext cx="3793045" cy="32826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246830" y="3319790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Баба-Яга</a:t>
            </a:r>
            <a:endParaRPr lang="ru-RU" sz="28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6374" y="2590799"/>
            <a:ext cx="1972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Новогодний</a:t>
            </a:r>
          </a:p>
          <a:p>
            <a:pPr algn="ctr"/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 хоровод</a:t>
            </a:r>
            <a:endParaRPr lang="ru-RU" sz="28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5181600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Разбойники хотели испортить праздник</a:t>
            </a:r>
            <a:endParaRPr lang="ru-RU" sz="2800" b="1" dirty="0">
              <a:solidFill>
                <a:srgbClr val="4C2B28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00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5122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38800" y="0"/>
            <a:ext cx="2750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rgbClr val="4C2B28"/>
                </a:solidFill>
                <a:latin typeface="Gabriola" pitchFamily="82" charset="0"/>
              </a:rPr>
              <a:t>День Учителя</a:t>
            </a:r>
            <a:endParaRPr lang="ru-RU" sz="44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pic>
        <p:nvPicPr>
          <p:cNvPr id="7" name="Рисунок 6" descr="DSC00048.JPG"/>
          <p:cNvPicPr>
            <a:picLocks noChangeAspect="1"/>
          </p:cNvPicPr>
          <p:nvPr/>
        </p:nvPicPr>
        <p:blipFill>
          <a:blip r:embed="rId4" cstate="print"/>
          <a:srcRect l="28333" t="1111" r="37500"/>
          <a:stretch>
            <a:fillRect/>
          </a:stretch>
        </p:blipFill>
        <p:spPr>
          <a:xfrm>
            <a:off x="139711" y="457200"/>
            <a:ext cx="3604737" cy="5105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DSC00038.JPG"/>
          <p:cNvPicPr>
            <a:picLocks noChangeAspect="1"/>
          </p:cNvPicPr>
          <p:nvPr/>
        </p:nvPicPr>
        <p:blipFill>
          <a:blip r:embed="rId5" cstate="print"/>
          <a:srcRect l="28333" t="1111" r="6667"/>
          <a:stretch>
            <a:fillRect/>
          </a:stretch>
        </p:blipFill>
        <p:spPr>
          <a:xfrm>
            <a:off x="4054122" y="599420"/>
            <a:ext cx="3184878" cy="23731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DSC00045.JPG"/>
          <p:cNvPicPr>
            <a:picLocks noChangeAspect="1"/>
          </p:cNvPicPr>
          <p:nvPr/>
        </p:nvPicPr>
        <p:blipFill>
          <a:blip r:embed="rId6" cstate="print"/>
          <a:srcRect t="12963" r="29167" b="1111"/>
          <a:stretch>
            <a:fillRect/>
          </a:stretch>
        </p:blipFill>
        <p:spPr>
          <a:xfrm>
            <a:off x="3988484" y="3463961"/>
            <a:ext cx="4312516" cy="2702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0" y="5562600"/>
            <a:ext cx="3791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Поздравление Е.Г. Матюшиной</a:t>
            </a:r>
            <a:endParaRPr lang="ru-RU" sz="28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2819400"/>
            <a:ext cx="389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Поздравление </a:t>
            </a:r>
            <a:r>
              <a:rPr lang="ru-RU" sz="2800" b="1" dirty="0" err="1" smtClean="0">
                <a:solidFill>
                  <a:srgbClr val="4C2B28"/>
                </a:solidFill>
                <a:latin typeface="Gabriola" pitchFamily="82" charset="0"/>
              </a:rPr>
              <a:t>Шерстневой</a:t>
            </a:r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 М.Н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885992" y="6175921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4C2B28"/>
                </a:solidFill>
                <a:latin typeface="Gabriola" pitchFamily="82" charset="0"/>
              </a:rPr>
              <a:t>ПРАЗДНИК УДАЛСЯ!</a:t>
            </a:r>
            <a:endParaRPr lang="ru-RU" sz="2800" b="1" dirty="0">
              <a:solidFill>
                <a:srgbClr val="4C2B28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88355" y="-152400"/>
            <a:ext cx="3055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400" b="1" dirty="0" smtClean="0">
                <a:solidFill>
                  <a:srgbClr val="4C2B28"/>
                </a:solidFill>
                <a:latin typeface="Gabriola" pitchFamily="82" charset="0"/>
              </a:rPr>
              <a:t>Адрес Ветерану</a:t>
            </a:r>
            <a:endParaRPr lang="ru-RU" sz="4400" b="1" dirty="0">
              <a:solidFill>
                <a:srgbClr val="4C2B28"/>
              </a:solidFill>
              <a:latin typeface="Gabriola" pitchFamily="82" charset="0"/>
            </a:endParaRPr>
          </a:p>
        </p:txBody>
      </p:sp>
      <p:pic>
        <p:nvPicPr>
          <p:cNvPr id="7170" name="Picture 2" descr="F:\Презентация конкурс ветераны\IMG_5626.JPG"/>
          <p:cNvPicPr>
            <a:picLocks noChangeAspect="1" noChangeArrowheads="1"/>
          </p:cNvPicPr>
          <p:nvPr/>
        </p:nvPicPr>
        <p:blipFill>
          <a:blip r:embed="rId3" cstate="print"/>
          <a:srcRect l="24561" t="19298" r="1754" b="15789"/>
          <a:stretch>
            <a:fillRect/>
          </a:stretch>
        </p:blipFill>
        <p:spPr bwMode="auto">
          <a:xfrm>
            <a:off x="4953000" y="3657600"/>
            <a:ext cx="4191000" cy="28194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4800" y="-467082"/>
            <a:ext cx="8305800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 smtClean="0">
              <a:solidFill>
                <a:srgbClr val="4C2B28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Многоуважаемая  Любовь  Алексеевна!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Поздравляем Вас с прекрасным юбилеем! 30лет продолжалась Ваша педагогическая деятельность. Много достойных людей воспитали Вы за это время. Эрудиция, выразительная речь завораживали учеников, вызывая у них «биение сердца и озарение ума». Они сейчас Вам благодарны за то, что помогли им правильно адаптироваться в жизни. 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Вы всегда были учителем-новатором, опережали время. Мы, Ваши коллеги, помним   нестандартные  типы уроков,  нетрадиционные формы и методы работы с классом.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Делились опытом работы на районных , городских,   республиканских  педагогических чтениях, ведь наша школа была первой в стране  для детей с дефектами в развитии.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Вы человек с активной жизненной позицией,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много путешествуете, читаете, открыты для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всего нового, дарите позитивный настрой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людям, всегда элегантная, жизнерадостная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остаётесь для нас примером.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Пусть приятные воспоминания согревают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сердце, настоящее радует интересными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событиями, а будущее обещает новые желания,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ощущения.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Желаем хорошего самочувствия, бодрости духа,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ясности ума, 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минусы превращать в плюсы.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C2B2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4C2B2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6488668"/>
            <a:ext cx="344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4C2B2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Ваши коллеги  25.10 2018 года </a:t>
            </a:r>
            <a:endParaRPr lang="ru-RU" b="1" dirty="0">
              <a:solidFill>
                <a:srgbClr val="4C2B2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презентация\autumn-natural-flowers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3" y="934585"/>
            <a:ext cx="4341887" cy="3256415"/>
          </a:xfr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256290" y="-40076"/>
            <a:ext cx="708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4C2B28"/>
                </a:solidFill>
                <a:latin typeface="Gabriola" panose="04040605051002020D02" pitchFamily="82" charset="0"/>
              </a:rPr>
              <a:t>Совместное посещение концертов, спектаклей</a:t>
            </a:r>
            <a:endParaRPr lang="ru-RU" sz="3600" b="1" dirty="0">
              <a:solidFill>
                <a:srgbClr val="4C2B28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17" y="2590800"/>
            <a:ext cx="4416187" cy="3200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-26158" y="4115084"/>
            <a:ext cx="4971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Gabriola" panose="04040605051002020D02" pitchFamily="82" charset="0"/>
              </a:rPr>
              <a:t>На концерте </a:t>
            </a:r>
            <a:r>
              <a:rPr lang="ru-RU" sz="2800" b="1" i="1" dirty="0" smtClean="0">
                <a:latin typeface="Gabriola" panose="04040605051002020D02" pitchFamily="82" charset="0"/>
              </a:rPr>
              <a:t>«Встреча друзей» </a:t>
            </a:r>
            <a:r>
              <a:rPr lang="ru-RU" sz="2800" dirty="0" smtClean="0">
                <a:latin typeface="Gabriola" panose="04040605051002020D02" pitchFamily="82" charset="0"/>
              </a:rPr>
              <a:t>в ДК ГАЗ</a:t>
            </a:r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365" y="1185767"/>
            <a:ext cx="38683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Gabriola" panose="04040605051002020D02" pitchFamily="82" charset="0"/>
              </a:rPr>
              <a:t>Солистка академического хора </a:t>
            </a:r>
          </a:p>
          <a:p>
            <a:pPr algn="ctr"/>
            <a:r>
              <a:rPr lang="ru-RU" sz="2800" dirty="0" smtClean="0">
                <a:latin typeface="Gabriola" panose="04040605051002020D02" pitchFamily="82" charset="0"/>
              </a:rPr>
              <a:t>«Виват» </a:t>
            </a:r>
            <a:r>
              <a:rPr lang="ru-RU" sz="2800" b="1" i="1" dirty="0" err="1" smtClean="0">
                <a:latin typeface="Gabriola" panose="04040605051002020D02" pitchFamily="82" charset="0"/>
              </a:rPr>
              <a:t>Белогузова</a:t>
            </a:r>
            <a:r>
              <a:rPr lang="ru-RU" sz="2800" b="1" i="1" dirty="0" smtClean="0">
                <a:latin typeface="Gabriola" panose="04040605051002020D02" pitchFamily="82" charset="0"/>
              </a:rPr>
              <a:t> Л.И. </a:t>
            </a:r>
          </a:p>
          <a:p>
            <a:pPr algn="ctr"/>
            <a:r>
              <a:rPr lang="ru-RU" sz="2800" dirty="0" smtClean="0">
                <a:latin typeface="Gabriola" panose="04040605051002020D02" pitchFamily="82" charset="0"/>
              </a:rPr>
              <a:t>и сотрудница школы</a:t>
            </a:r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1856" y="4963275"/>
            <a:ext cx="4696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«Ежегодно приглашаем ветеранов </a:t>
            </a:r>
          </a:p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на праздник хоровой музыки. </a:t>
            </a:r>
          </a:p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Музыка объединяет, вдохновляет и улучшает настроение ветеранов»</a:t>
            </a:r>
            <a:endParaRPr lang="ru-RU" sz="28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454</Words>
  <Application>Microsoft Office PowerPoint</Application>
  <PresentationFormat>Экран (4:3)</PresentationFormat>
  <Paragraphs>79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 Windows</cp:lastModifiedBy>
  <cp:revision>25</cp:revision>
  <dcterms:created xsi:type="dcterms:W3CDTF">2019-10-09T17:53:13Z</dcterms:created>
  <dcterms:modified xsi:type="dcterms:W3CDTF">2019-10-14T10:42:13Z</dcterms:modified>
</cp:coreProperties>
</file>