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9"/>
  </p:notesMasterIdLst>
  <p:sldIdLst>
    <p:sldId id="256" r:id="rId2"/>
    <p:sldId id="325" r:id="rId3"/>
    <p:sldId id="315" r:id="rId4"/>
    <p:sldId id="319" r:id="rId5"/>
    <p:sldId id="276" r:id="rId6"/>
    <p:sldId id="277" r:id="rId7"/>
    <p:sldId id="321" r:id="rId8"/>
    <p:sldId id="314" r:id="rId9"/>
    <p:sldId id="316" r:id="rId10"/>
    <p:sldId id="317" r:id="rId11"/>
    <p:sldId id="278" r:id="rId12"/>
    <p:sldId id="313" r:id="rId13"/>
    <p:sldId id="322" r:id="rId14"/>
    <p:sldId id="274" r:id="rId15"/>
    <p:sldId id="275" r:id="rId16"/>
    <p:sldId id="312" r:id="rId17"/>
    <p:sldId id="318" r:id="rId18"/>
    <p:sldId id="29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9" r:id="rId29"/>
    <p:sldId id="297" r:id="rId30"/>
    <p:sldId id="280" r:id="rId31"/>
    <p:sldId id="323" r:id="rId32"/>
    <p:sldId id="281" r:id="rId33"/>
    <p:sldId id="324" r:id="rId34"/>
    <p:sldId id="282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7" r:id="rId43"/>
    <p:sldId id="306" r:id="rId44"/>
    <p:sldId id="310" r:id="rId45"/>
    <p:sldId id="311" r:id="rId46"/>
    <p:sldId id="273" r:id="rId47"/>
    <p:sldId id="32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Прохорова" userId="c883d4acd76cae73" providerId="LiveId" clId="{F1CD2CC0-7BFD-4777-8583-9EC15E8110F9}"/>
    <pc:docChg chg="undo custSel addSld delSld modSld sldOrd">
      <pc:chgData name="Елена Прохорова" userId="c883d4acd76cae73" providerId="LiveId" clId="{F1CD2CC0-7BFD-4777-8583-9EC15E8110F9}" dt="2022-09-21T19:08:25.616" v="127" actId="1076"/>
      <pc:docMkLst>
        <pc:docMk/>
      </pc:docMkLst>
      <pc:sldChg chg="ord">
        <pc:chgData name="Елена Прохорова" userId="c883d4acd76cae73" providerId="LiveId" clId="{F1CD2CC0-7BFD-4777-8583-9EC15E8110F9}" dt="2022-09-21T19:00:58.495" v="53"/>
        <pc:sldMkLst>
          <pc:docMk/>
          <pc:sldMk cId="3486086335" sldId="279"/>
        </pc:sldMkLst>
      </pc:sldChg>
      <pc:sldChg chg="ord">
        <pc:chgData name="Елена Прохорова" userId="c883d4acd76cae73" providerId="LiveId" clId="{F1CD2CC0-7BFD-4777-8583-9EC15E8110F9}" dt="2022-09-21T19:02:11.868" v="57"/>
        <pc:sldMkLst>
          <pc:docMk/>
          <pc:sldMk cId="2454323126" sldId="280"/>
        </pc:sldMkLst>
      </pc:sldChg>
      <pc:sldChg chg="ord">
        <pc:chgData name="Елена Прохорова" userId="c883d4acd76cae73" providerId="LiveId" clId="{F1CD2CC0-7BFD-4777-8583-9EC15E8110F9}" dt="2022-09-21T19:02:26.949" v="59"/>
        <pc:sldMkLst>
          <pc:docMk/>
          <pc:sldMk cId="4136432016" sldId="281"/>
        </pc:sldMkLst>
      </pc:sldChg>
      <pc:sldChg chg="ord">
        <pc:chgData name="Елена Прохорова" userId="c883d4acd76cae73" providerId="LiveId" clId="{F1CD2CC0-7BFD-4777-8583-9EC15E8110F9}" dt="2022-09-21T19:02:53.197" v="61"/>
        <pc:sldMkLst>
          <pc:docMk/>
          <pc:sldMk cId="1850407440" sldId="282"/>
        </pc:sldMkLst>
      </pc:sldChg>
      <pc:sldChg chg="ord">
        <pc:chgData name="Елена Прохорова" userId="c883d4acd76cae73" providerId="LiveId" clId="{F1CD2CC0-7BFD-4777-8583-9EC15E8110F9}" dt="2022-09-21T19:01:27.578" v="55"/>
        <pc:sldMkLst>
          <pc:docMk/>
          <pc:sldMk cId="1679137785" sldId="297"/>
        </pc:sldMkLst>
      </pc:sldChg>
      <pc:sldChg chg="modSp new mod">
        <pc:chgData name="Елена Прохорова" userId="c883d4acd76cae73" providerId="LiveId" clId="{F1CD2CC0-7BFD-4777-8583-9EC15E8110F9}" dt="2022-09-21T19:00:17.698" v="51" actId="20577"/>
        <pc:sldMkLst>
          <pc:docMk/>
          <pc:sldMk cId="3066165460" sldId="319"/>
        </pc:sldMkLst>
        <pc:spChg chg="mod">
          <ac:chgData name="Елена Прохорова" userId="c883d4acd76cae73" providerId="LiveId" clId="{F1CD2CC0-7BFD-4777-8583-9EC15E8110F9}" dt="2022-09-21T18:59:54.176" v="50" actId="2711"/>
          <ac:spMkLst>
            <pc:docMk/>
            <pc:sldMk cId="3066165460" sldId="319"/>
            <ac:spMk id="2" creationId="{8151455F-80D8-416D-BD6E-E4777214A34F}"/>
          </ac:spMkLst>
        </pc:spChg>
        <pc:spChg chg="mod">
          <ac:chgData name="Елена Прохорова" userId="c883d4acd76cae73" providerId="LiveId" clId="{F1CD2CC0-7BFD-4777-8583-9EC15E8110F9}" dt="2022-09-21T19:00:17.698" v="51" actId="20577"/>
          <ac:spMkLst>
            <pc:docMk/>
            <pc:sldMk cId="3066165460" sldId="319"/>
            <ac:spMk id="3" creationId="{600C65F5-9D5D-402D-9F81-71404B4C9771}"/>
          </ac:spMkLst>
        </pc:spChg>
      </pc:sldChg>
      <pc:sldChg chg="new del">
        <pc:chgData name="Елена Прохорова" userId="c883d4acd76cae73" providerId="LiveId" clId="{F1CD2CC0-7BFD-4777-8583-9EC15E8110F9}" dt="2022-09-21T19:06:32.971" v="63" actId="680"/>
        <pc:sldMkLst>
          <pc:docMk/>
          <pc:sldMk cId="367044558" sldId="320"/>
        </pc:sldMkLst>
      </pc:sldChg>
      <pc:sldChg chg="new del">
        <pc:chgData name="Елена Прохорова" userId="c883d4acd76cae73" providerId="LiveId" clId="{F1CD2CC0-7BFD-4777-8583-9EC15E8110F9}" dt="2022-09-21T19:06:48.548" v="65" actId="680"/>
        <pc:sldMkLst>
          <pc:docMk/>
          <pc:sldMk cId="1421286588" sldId="320"/>
        </pc:sldMkLst>
      </pc:sldChg>
      <pc:sldChg chg="new del">
        <pc:chgData name="Елена Прохорова" userId="c883d4acd76cae73" providerId="LiveId" clId="{F1CD2CC0-7BFD-4777-8583-9EC15E8110F9}" dt="2022-09-21T19:06:57.742" v="67" actId="680"/>
        <pc:sldMkLst>
          <pc:docMk/>
          <pc:sldMk cId="2244749318" sldId="320"/>
        </pc:sldMkLst>
      </pc:sldChg>
      <pc:sldChg chg="modSp new mod">
        <pc:chgData name="Елена Прохорова" userId="c883d4acd76cae73" providerId="LiveId" clId="{F1CD2CC0-7BFD-4777-8583-9EC15E8110F9}" dt="2022-09-21T19:08:25.616" v="127" actId="1076"/>
        <pc:sldMkLst>
          <pc:docMk/>
          <pc:sldMk cId="2680975056" sldId="320"/>
        </pc:sldMkLst>
        <pc:spChg chg="mod">
          <ac:chgData name="Елена Прохорова" userId="c883d4acd76cae73" providerId="LiveId" clId="{F1CD2CC0-7BFD-4777-8583-9EC15E8110F9}" dt="2022-09-21T19:08:25.616" v="127" actId="1076"/>
          <ac:spMkLst>
            <pc:docMk/>
            <pc:sldMk cId="2680975056" sldId="320"/>
            <ac:spMk id="3" creationId="{26392505-2D2F-42C6-94FB-F8C5F7E411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C1FD-A23F-4CB4-9B5A-EA11874EAE92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B28B-2E78-4C3D-B700-E78C5E282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BB28B-2E78-4C3D-B700-E78C5E282C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7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2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8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1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8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0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6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3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8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8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CC66FF"/>
            </a:gs>
            <a:gs pos="1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55AC-7913-42B0-B38C-F556BAA7677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3534-2E52-4451-9BA8-5655A7534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lp-nizhegorodka.ru/" TargetMode="External"/><Relationship Id="rId5" Type="http://schemas.openxmlformats.org/officeDocument/2006/relationships/hyperlink" Target="mailto:lider.povolzhenn@mail.ru" TargetMode="External"/><Relationship Id="rId4" Type="http://schemas.openxmlformats.org/officeDocument/2006/relationships/hyperlink" Target="https://vk.com/nizhegorodkann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489F58-279B-44BA-98C6-DC3724DF8132}"/>
              </a:ext>
            </a:extLst>
          </p:cNvPr>
          <p:cNvSpPr/>
          <p:nvPr/>
        </p:nvSpPr>
        <p:spPr>
          <a:xfrm>
            <a:off x="0" y="2521059"/>
            <a:ext cx="92081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Нижегородской области «Социальный центр юридической и психологической помощи «НИЖЕГОРОДКА»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46ABD-600B-4BD9-BB3B-403D08EF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4130980" y="-100552"/>
            <a:ext cx="4050494" cy="2748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4EB21D-80AD-418D-B762-962B4729F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37" y="2864211"/>
            <a:ext cx="2374327" cy="11258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77862B-04B9-42C5-8D7E-B0AFA0E255FE}"/>
              </a:ext>
            </a:extLst>
          </p:cNvPr>
          <p:cNvSpPr txBox="1"/>
          <p:nvPr/>
        </p:nvSpPr>
        <p:spPr>
          <a:xfrm>
            <a:off x="2223388" y="4589901"/>
            <a:ext cx="78656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«Медиация как современный и эффективный метод работы с конфликтами»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Проект-победитель 12-го конкурса Фонда президентских грантов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F3DC06-A847-4B7F-94A5-67FA8013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3" y="145086"/>
            <a:ext cx="2846879" cy="22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7A3B87-E84B-4A6C-AE5A-3BA18A9F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09" y="266830"/>
            <a:ext cx="4371117" cy="8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D58FC5-70A0-4544-920E-FBFC611EC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44"/>
          <a:stretch/>
        </p:blipFill>
        <p:spPr bwMode="auto">
          <a:xfrm>
            <a:off x="2968284" y="145086"/>
            <a:ext cx="1524142" cy="13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6FFD13-0740-4065-815E-A5248971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86" y="1483753"/>
            <a:ext cx="2762662" cy="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CC8353-CFA3-442C-B2A5-8F32A95D0734}"/>
              </a:ext>
            </a:extLst>
          </p:cNvPr>
          <p:cNvSpPr txBox="1"/>
          <p:nvPr/>
        </p:nvSpPr>
        <p:spPr>
          <a:xfrm>
            <a:off x="3048000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Нижний Новгород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</a:p>
        </p:txBody>
      </p:sp>
    </p:spTree>
    <p:extLst>
      <p:ext uri="{BB962C8B-B14F-4D97-AF65-F5344CB8AC3E}">
        <p14:creationId xmlns:p14="http://schemas.microsoft.com/office/powerpoint/2010/main" val="305339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FFF7-9737-4CC8-B98B-16AE6C4D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51" y="714727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=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+ ИНЦИДЕНТ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DC910-BC8E-451E-989E-ADF337D3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представляет собой крайнюю степень обострения накопившихся противоречий. Конфликтная ситуация - это накопившиеся противоречия, содержащие истинную причину конфликта.</a:t>
            </a:r>
          </a:p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 – это стечение обстоятельств, являющихся поводом для конфликта.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Разрешить конфликт – значит, устранить конфликтную ситуацию и исчерпать инцидент.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1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0ABB9-0910-4129-AA40-30B4F336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" y="759016"/>
            <a:ext cx="11017693" cy="1080938"/>
          </a:xfrm>
        </p:spPr>
        <p:txBody>
          <a:bodyPr>
            <a:noAutofit/>
          </a:bodyPr>
          <a:lstStyle/>
          <a:p>
            <a:pPr algn="ctr"/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управления конфликтом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F9869-A364-4CF0-A833-2C89585C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EAFFD-8B16-4DFA-BBC1-3E9A447F6288}"/>
              </a:ext>
            </a:extLst>
          </p:cNvPr>
          <p:cNvSpPr txBox="1"/>
          <p:nvPr/>
        </p:nvSpPr>
        <p:spPr>
          <a:xfrm>
            <a:off x="2652659" y="2817752"/>
            <a:ext cx="61327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Специальный, возможно, официальный процесс, целью которого является окончательное урегулирование конфликта. Таким образом, чтобы найденное решение удовлетворяла лица еще недавно являющимися противоборствующими сторонами.</a:t>
            </a:r>
          </a:p>
        </p:txBody>
      </p:sp>
    </p:spTree>
    <p:extLst>
      <p:ext uri="{BB962C8B-B14F-4D97-AF65-F5344CB8AC3E}">
        <p14:creationId xmlns:p14="http://schemas.microsoft.com/office/powerpoint/2010/main" val="204273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AB8CF-E216-4277-9413-5B6CD770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урегулирования конфликта: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48F13-182C-4A12-B187-CA66176F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95" y="2738089"/>
            <a:ext cx="7269361" cy="285094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Судебное примирение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процедура урегулирования жалоб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суда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Третейский суд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62F8F-61F1-450E-B568-17B1B63AA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7029-19F5-4844-95E4-C73C4F10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РАЗРЕШЕНИЯ КОНФЛИКТОВ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BDBD7-9F7D-446C-B9BC-501E22F5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9806"/>
            <a:ext cx="9613861" cy="443724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Силовой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 цивилизованном обществе силовой вариант неприменим, остаются суд и альтернативное разрешение споров. Наиболее простым и эффективным из разнообразных альтернативных способов урегулирования споров является медиация, в ходе которой спорящие стороны самостоятельно вырабатывают приемлемое для них решение и стремятся выполнять его.</a:t>
            </a:r>
          </a:p>
        </p:txBody>
      </p:sp>
    </p:spTree>
    <p:extLst>
      <p:ext uri="{BB962C8B-B14F-4D97-AF65-F5344CB8AC3E}">
        <p14:creationId xmlns:p14="http://schemas.microsoft.com/office/powerpoint/2010/main" val="287245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AAD98-B5B9-4836-895A-C3B5D355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0415751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медиация?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1DBBB-A533-4F0B-9E8E-8C7E11BE2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961F75-9B7C-4DED-B5B6-D2EBAC9B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3" y="2186152"/>
            <a:ext cx="5685603" cy="4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7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C0369-ABB5-4471-9CE2-67D1E19B98E8}"/>
              </a:ext>
            </a:extLst>
          </p:cNvPr>
          <p:cNvSpPr txBox="1"/>
          <p:nvPr/>
        </p:nvSpPr>
        <p:spPr>
          <a:xfrm>
            <a:off x="1163357" y="2869222"/>
            <a:ext cx="94225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- это путь к осмысленному взаимоприемлемому решению. Процедура медиации представляет собой структурированный процесс, обеспечивающий введение конструктивных переговоров между вовлеченными в спор сторонами с целью разрешения проблемы и возможного достижения согласия об урегулировании спора. Ведение процедуры осуществляет нейтральное беспристрастное лицо - медиатор.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F51F88-9F41-4787-A892-4CBBA03D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6FFE-69A9-4E6B-A98A-74569AA6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05781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 Федерального закона «Об альтернативной процедуре урегулирования споров с участием посредника (процедуре медиации)» от 27.07.2010 № 193-ФЗ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3CAEA-D793-4F35-AE17-2A504828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687" y="3241943"/>
            <a:ext cx="7567127" cy="16846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медиации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способ урегулирования споров при содействии медиатора на основе добровольного согласия сторон в целях достижения ими взаимоприемлемого решения.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51F88-9F41-4787-A892-4CBBA03D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74FD7-9100-4D78-97F9-1D2F4A9A33E3}"/>
              </a:ext>
            </a:extLst>
          </p:cNvPr>
          <p:cNvSpPr txBox="1"/>
          <p:nvPr/>
        </p:nvSpPr>
        <p:spPr>
          <a:xfrm>
            <a:off x="134753" y="922639"/>
            <a:ext cx="106070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Посредничество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процесс оказания физическим или юридическим лицом услуг, где субъект выступает третьим лицом и имеет свои требования. - процесс, при котором нейтральная сторона помогает решить ситуацию другим сторонам, на основе выгоды.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mediare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посредничать) - форма внесудебного разрешения споров в помощь третьей нейтральной беспристрастной стороны - медиатора (посредника). Медиация является наиболее мягкой формой альтернативного разрешения споров.</a:t>
            </a:r>
          </a:p>
        </p:txBody>
      </p:sp>
    </p:spTree>
    <p:extLst>
      <p:ext uri="{BB962C8B-B14F-4D97-AF65-F5344CB8AC3E}">
        <p14:creationId xmlns:p14="http://schemas.microsoft.com/office/powerpoint/2010/main" val="368352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A1F9E-F386-4CAD-BEAF-237C8CCCD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87088-65A9-47E5-B760-60309F82B7B4}"/>
              </a:ext>
            </a:extLst>
          </p:cNvPr>
          <p:cNvSpPr txBox="1"/>
          <p:nvPr/>
        </p:nvSpPr>
        <p:spPr>
          <a:xfrm>
            <a:off x="1481958" y="759016"/>
            <a:ext cx="7472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МЕДИАЦИИ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D5B8D-9E81-4C21-9FC4-A0BC856F9509}"/>
              </a:ext>
            </a:extLst>
          </p:cNvPr>
          <p:cNvSpPr txBox="1"/>
          <p:nvPr/>
        </p:nvSpPr>
        <p:spPr>
          <a:xfrm>
            <a:off x="2366328" y="2734713"/>
            <a:ext cx="64728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медиатора. Заявления сторон.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вопросов, которые хотят обсудить стороны.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конфликтом.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оценка вариантов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 </a:t>
            </a:r>
          </a:p>
        </p:txBody>
      </p:sp>
    </p:spTree>
    <p:extLst>
      <p:ext uri="{BB962C8B-B14F-4D97-AF65-F5344CB8AC3E}">
        <p14:creationId xmlns:p14="http://schemas.microsoft.com/office/powerpoint/2010/main" val="101506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C7B7E-DFF4-4740-9612-63F029E3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45" y="711609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МЕДИАЦИИ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FACC1-4D2C-463E-85C7-67AAC918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46E24-6774-4E40-9BFA-AB7253B37B11}"/>
              </a:ext>
            </a:extLst>
          </p:cNvPr>
          <p:cNvSpPr txBox="1"/>
          <p:nvPr/>
        </p:nvSpPr>
        <p:spPr>
          <a:xfrm>
            <a:off x="590395" y="2478388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уважение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  <a:p>
            <a:pPr marL="342900" indent="11113" algn="just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</a:p>
        </p:txBody>
      </p:sp>
      <p:pic>
        <p:nvPicPr>
          <p:cNvPr id="1026" name="Picture 2" descr="https://telegra.ph/file/30abe3ea11f2e96cd4b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14" y="2478388"/>
            <a:ext cx="4038600" cy="3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00649-E3A8-4A5D-874D-04BE5305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11CFC-0E4E-45A9-A8C5-2F4484A9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457200" lvl="1" indent="0" algn="ctr">
              <a:buNone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УМЕЮ РЕШАТЬ КОНФЛИКТЫ»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80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7C92-9D33-4380-A691-C6E22BC5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54AB6B-B502-4627-ACBA-D138673544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8A95E0-3C90-45C9-9AB9-CD8F51BB8CB7}"/>
              </a:ext>
            </a:extLst>
          </p:cNvPr>
          <p:cNvSpPr txBox="1"/>
          <p:nvPr/>
        </p:nvSpPr>
        <p:spPr>
          <a:xfrm>
            <a:off x="2278492" y="3270738"/>
            <a:ext cx="7340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на всех участников медиации </a:t>
            </a:r>
          </a:p>
        </p:txBody>
      </p:sp>
    </p:spTree>
    <p:extLst>
      <p:ext uri="{BB962C8B-B14F-4D97-AF65-F5344CB8AC3E}">
        <p14:creationId xmlns:p14="http://schemas.microsoft.com/office/powerpoint/2010/main" val="1214259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0CF64-8194-4FC1-A26F-9A1E875E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7C35F-F48A-42C0-8325-A1C407712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7A664-AD08-405E-85B3-03AD5533B222}"/>
              </a:ext>
            </a:extLst>
          </p:cNvPr>
          <p:cNvSpPr txBox="1"/>
          <p:nvPr/>
        </p:nvSpPr>
        <p:spPr>
          <a:xfrm>
            <a:off x="2883588" y="332441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медиатора </a:t>
            </a:r>
          </a:p>
        </p:txBody>
      </p:sp>
    </p:spTree>
    <p:extLst>
      <p:ext uri="{BB962C8B-B14F-4D97-AF65-F5344CB8AC3E}">
        <p14:creationId xmlns:p14="http://schemas.microsoft.com/office/powerpoint/2010/main" val="423075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5992F-D31E-4B79-B0E7-46D9FC43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3486C-9BCF-4B6F-9DD2-8898AC47C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D7879-F9CA-4D2F-9E85-70165BFDDB5B}"/>
              </a:ext>
            </a:extLst>
          </p:cNvPr>
          <p:cNvSpPr txBox="1"/>
          <p:nvPr/>
        </p:nvSpPr>
        <p:spPr>
          <a:xfrm>
            <a:off x="2716924" y="3211807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заранее говорит о том, что будет проходить на каждой фазе (этапе)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235202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F8F69-121C-4F74-8669-6660852D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49453-0E9C-473B-B150-8332A0675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BB3DD-43E1-4DCE-A631-95D013F60063}"/>
              </a:ext>
            </a:extLst>
          </p:cNvPr>
          <p:cNvSpPr txBox="1"/>
          <p:nvPr/>
        </p:nvSpPr>
        <p:spPr>
          <a:xfrm>
            <a:off x="2999201" y="331052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призывает стороны к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2016826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DB8D7-EF5E-45D0-85C9-19D3F79C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2F8217-5F8F-4979-B508-F16BED8E9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CBFCE-0CC4-46DA-8B76-34B248495A7A}"/>
              </a:ext>
            </a:extLst>
          </p:cNvPr>
          <p:cNvSpPr txBox="1"/>
          <p:nvPr/>
        </p:nvSpPr>
        <p:spPr>
          <a:xfrm>
            <a:off x="2693652" y="324784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обеспечивает и призывает стороны  соблюдать конфиденциальность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192735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34D2-4059-4FC8-B4C4-19439C18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 уважение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C2AC1-105B-4033-A8CC-63490467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5FA29-59EE-4379-AFFF-352AE7CB652C}"/>
              </a:ext>
            </a:extLst>
          </p:cNvPr>
          <p:cNvSpPr txBox="1"/>
          <p:nvPr/>
        </p:nvSpPr>
        <p:spPr>
          <a:xfrm>
            <a:off x="2804009" y="334994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позиция медиатора, а также медиатор призывает стороны уважать друг друга</a:t>
            </a:r>
          </a:p>
          <a:p>
            <a:pPr algn="ctr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5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87B97-840A-4DE8-A7CE-7FD3497E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94F-8A82-4C5A-A3B0-D3D41FEB2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A8357D-3436-4031-8C6B-B0B173715A9F}"/>
              </a:ext>
            </a:extLst>
          </p:cNvPr>
          <p:cNvSpPr txBox="1"/>
          <p:nvPr/>
        </p:nvSpPr>
        <p:spPr>
          <a:xfrm>
            <a:off x="2838169" y="31712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Разделяем ответственность между медиатором и сторонами </a:t>
            </a:r>
          </a:p>
        </p:txBody>
      </p:sp>
    </p:spTree>
    <p:extLst>
      <p:ext uri="{BB962C8B-B14F-4D97-AF65-F5344CB8AC3E}">
        <p14:creationId xmlns:p14="http://schemas.microsoft.com/office/powerpoint/2010/main" val="107223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6ED60-B3A2-4A75-9C7F-9373DCF3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CF2F1B-A028-4634-A298-B0382BB6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F7421-44FA-466B-AF94-C3E824E8057A}"/>
              </a:ext>
            </a:extLst>
          </p:cNvPr>
          <p:cNvSpPr txBox="1"/>
          <p:nvPr/>
        </p:nvSpPr>
        <p:spPr>
          <a:xfrm>
            <a:off x="2870450" y="329739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медиатора стороны равно удалены и равно приближены </a:t>
            </a:r>
          </a:p>
        </p:txBody>
      </p:sp>
    </p:spTree>
    <p:extLst>
      <p:ext uri="{BB962C8B-B14F-4D97-AF65-F5344CB8AC3E}">
        <p14:creationId xmlns:p14="http://schemas.microsoft.com/office/powerpoint/2010/main" val="31419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8D97E-50AD-4C6B-9EEE-7954EC57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B9DC1-92A0-4874-B04F-9998255B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686E28D-64A2-45A4-8B1E-F2E230F68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1"/>
          <a:stretch/>
        </p:blipFill>
        <p:spPr bwMode="auto">
          <a:xfrm>
            <a:off x="458844" y="2149478"/>
            <a:ext cx="4691226" cy="453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815B7-EC33-4760-A3F4-27A37AC797D0}"/>
              </a:ext>
            </a:extLst>
          </p:cNvPr>
          <p:cNvSpPr txBox="1"/>
          <p:nvPr/>
        </p:nvSpPr>
        <p:spPr>
          <a:xfrm>
            <a:off x="5265573" y="3077447"/>
            <a:ext cx="6660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- это нейтральное, беспристрастное, незаинтересованное в данном конфликте лицо, не уполномоченное выносить решение по спору.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оказывается содействие сторонам, вовлеченным в спор/конфликт, в совместном поиске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взаимоудовлетворяющего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реалистичного, жизнеспособного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48608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7F406-DDF8-47E1-B2F9-B8C3B8F1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медиатора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B971D5-5079-4678-B698-EEABD233E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6146" name="Picture 2" descr="https://digitaldealer.com/wp-content/uploads/2018/12/Dr.-Merl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2003525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3EE60-7D44-42C2-B3D5-B07AD784B885}"/>
              </a:ext>
            </a:extLst>
          </p:cNvPr>
          <p:cNvSpPr txBox="1"/>
          <p:nvPr/>
        </p:nvSpPr>
        <p:spPr>
          <a:xfrm>
            <a:off x="0" y="732888"/>
            <a:ext cx="1053003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БЛАГОВА ЕЛЕНА СЕРГЕЕВНА 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- директор ООО «Лидер Поволжье НН»;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- председатель комитета по развитию женского предпринимательства Нижегородского регионального отделения Опоры России;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- юрист Нижегородской областной общественной организации «Нижегородский женский кризисный центр»;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- член Нижегородского регионального отделения ассоциации юристов России;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- председатель автономной некоммерческой организации «Социальный центр юридической и психологической помощи «НИЖЕГОРОДКА»;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 профессиональный медиатор.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Большая судебная практика в области семейного и наследственного права, защиты прав детей, защиты прав потребителей.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Урегулирования конфликтных ситуаций, путем проведения процедуры медиации. 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8(904)787-12-33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urist.dom@mail.ru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E20D6-E8F8-4DEF-886D-B5B17C7D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900" y="1"/>
            <a:ext cx="2095099" cy="2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8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3039F-B24A-4A1E-B93B-11EB9EDE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Autofit/>
          </a:bodyPr>
          <a:lstStyle/>
          <a:p>
            <a:pPr algn="ctr"/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профессиональный медиатор?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E9FDB-6B3A-40A7-9011-EE90F3E54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4951403-35BE-4CC2-BBA4-D8013510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40" y="2144111"/>
            <a:ext cx="7077719" cy="44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2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0630-5D2F-4F27-A48A-EC6C046B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753228"/>
            <a:ext cx="10005424" cy="1080938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профессиональный медиатор?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B42AA-55E9-413E-A079-537DAD85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комфортную, доверительную обстановку.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нейтральным, беспристрастным и непредвзятым на протяжении всего процесса переговоров.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стороны в высказывании своих точек зрения и видении существа дела.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равное участие и возможности сторон в процедуре медиации.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процесс переговоров.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сторонам в поиске креативных решений по спору.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сторонам в формулировании окончательных договоренностей.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4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396C2-7125-4CF6-8324-8244C2EA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делает профессиональный медиатор?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9E861-DB19-4673-8EEF-5CCD42527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5121545D-7130-4AB8-8481-420C86AB8AAE}"/>
              </a:ext>
            </a:extLst>
          </p:cNvPr>
          <p:cNvSpPr/>
          <p:nvPr/>
        </p:nvSpPr>
        <p:spPr>
          <a:xfrm>
            <a:off x="3037489" y="2028497"/>
            <a:ext cx="6117021" cy="43617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32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B8F76-CA22-4246-8EFD-839B3B22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делает профессиональный медиатор?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C0324-A434-4C9C-87B3-CB2987FF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выносит решение по спору.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выясняет, кто прав, кто виноват.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оказывает давления на участников конфликта.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навязывает сторонам своего мнения по поводу путей разрешения конфликта.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раскрывает информацию, полученную во время процедуры медиации.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консультирует стороны по правовым вопросам.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оказывает сторонам психологическую помощь. </a:t>
            </a:r>
          </a:p>
        </p:txBody>
      </p:sp>
    </p:spTree>
    <p:extLst>
      <p:ext uri="{BB962C8B-B14F-4D97-AF65-F5344CB8AC3E}">
        <p14:creationId xmlns:p14="http://schemas.microsoft.com/office/powerpoint/2010/main" val="44087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13CC8-94DB-4AE8-81D4-082A438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4182" cy="1080938"/>
          </a:xfrm>
        </p:spPr>
        <p:txBody>
          <a:bodyPr>
            <a:noAutofit/>
          </a:bodyPr>
          <a:lstStyle/>
          <a:p>
            <a:pPr algn="ctr"/>
            <a:r>
              <a:rPr lang="ru-RU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профессионального медиатора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FCC92-2F4B-4FFB-A8DA-167C2824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C41B4-62F4-4CAA-9EEA-4068F2E068C9}"/>
              </a:ext>
            </a:extLst>
          </p:cNvPr>
          <p:cNvSpPr txBox="1"/>
          <p:nvPr/>
        </p:nvSpPr>
        <p:spPr>
          <a:xfrm>
            <a:off x="607884" y="2535551"/>
            <a:ext cx="10920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сторонам, вовлеченным в спор, осознать силу их собственного влияния на ситуацию и перспективы ее развития в процедуре медиации.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сторонам осознать собственные интересы, являющиеся движущими силами конфликта.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сторонам понять интересы друг друга.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выявления истинных причин конфликта (что необходимо для выработки жизнеспособного реалистичного решения).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стороны в выработке взаимно удовлетворяющего, жизнеспособного, реалистичного и исполняемого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850407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CB3BE-70A0-4EE6-A4C6-452A4AAF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медиатора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F91B67-D689-4D18-A9B1-5708918C8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9299F-D979-49FF-94F7-C617F81CC092}"/>
              </a:ext>
            </a:extLst>
          </p:cNvPr>
          <p:cNvSpPr txBox="1"/>
          <p:nvPr/>
        </p:nvSpPr>
        <p:spPr>
          <a:xfrm>
            <a:off x="2438449" y="2771368"/>
            <a:ext cx="60976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«Петля понимания»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задавания вопросов  </a:t>
            </a:r>
          </a:p>
        </p:txBody>
      </p:sp>
    </p:spTree>
    <p:extLst>
      <p:ext uri="{BB962C8B-B14F-4D97-AF65-F5344CB8AC3E}">
        <p14:creationId xmlns:p14="http://schemas.microsoft.com/office/powerpoint/2010/main" val="173638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5D11-E9BB-4819-B5FB-95B863B8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884181-452A-405D-B02F-BE4535839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7170" name="Picture 2" descr="https://majiclife.com/wp-content/uploads/2020/07/aktivnoe-slushanie-chelov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61" y="2157297"/>
            <a:ext cx="6475780" cy="44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17850-62D9-48B2-993F-76E377F3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«Петля понимания»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54BF35-9F15-4EA2-98D9-AF6F9522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8194" name="Picture 2" descr="https://sch145.edusite.ru/images/19012018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32" y="2475212"/>
            <a:ext cx="88201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3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65533-2764-4852-956D-AAD491F6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6950A-8B3D-4712-B394-A966311E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9218" name="Picture 2" descr="https://upload.wikimedia.org/wikipedia/commons/thumb/7/7f/Venn-or.svg/1200px-Venn-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413000"/>
            <a:ext cx="5940425" cy="39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6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EECBA-65C5-4EA4-BFF8-10C362A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Перефразирование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08B38-B7F1-4FF6-9E53-ECA0E1B82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10242" name="Picture 2" descr="https://openledger.info/insights/wp-content/uploads/2018/12/ex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46" y="2624137"/>
            <a:ext cx="6271409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6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1455F-80D8-416D-BD6E-E4777214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C65F5-9D5D-402D-9F81-71404B4C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Конфликт. Понятия. Виды.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управления конфликтом.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способы урегулирования споров и конфликтов.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Медиация. Фазы. Принципы.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медиатора. Задачи и ответственность.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медиатора.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применения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3066165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C073A-45F7-4002-A3EE-25F583FB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задавания вопросов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62C90-515A-4B71-A52C-110AFB4A2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11266" name="Picture 2" descr="https://proprikol.ru/wp-content/uploads/2020/07/kartinki-znak-vopros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38362"/>
            <a:ext cx="5813425" cy="43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8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FF24-E2CC-48BC-8387-E99C29C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590" y="708092"/>
            <a:ext cx="11361682" cy="1080938"/>
          </a:xfrm>
        </p:spPr>
        <p:txBody>
          <a:bodyPr>
            <a:no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позициями </a:t>
            </a:r>
            <a:b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интересами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EFCC7-4600-4B21-B969-FBF854FFA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13314" name="Picture 2" descr="https://www.peopleandprocess.ie/wp-content/uploads/2017/07/New_Large_Conflict-Manag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38" y="2654301"/>
            <a:ext cx="5635625" cy="34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90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E0B0A-F27E-4518-AD09-108EA32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процедуры медиации от судебного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49BBC3-62A9-49AA-AF7C-68C617039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FCE5ACC4-ABF4-4917-9C63-C9500570C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89047"/>
              </p:ext>
            </p:extLst>
          </p:nvPr>
        </p:nvGraphicFramePr>
        <p:xfrm>
          <a:off x="0" y="1984907"/>
          <a:ext cx="12192000" cy="449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293">
                  <a:extLst>
                    <a:ext uri="{9D8B030D-6E8A-4147-A177-3AD203B41FA5}">
                      <a16:colId xmlns:a16="http://schemas.microsoft.com/office/drawing/2014/main" val="586685630"/>
                    </a:ext>
                  </a:extLst>
                </a:gridCol>
                <a:gridCol w="6060707">
                  <a:extLst>
                    <a:ext uri="{9D8B030D-6E8A-4147-A177-3AD203B41FA5}">
                      <a16:colId xmlns:a16="http://schemas.microsoft.com/office/drawing/2014/main" val="1469139630"/>
                    </a:ext>
                  </a:extLst>
                </a:gridCol>
              </a:tblGrid>
              <a:tr h="62353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0964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формальный и публичный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не официальная и конфиденциальная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4924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 на победу одной из точек зрения Стратегия в духе «выигрыш – проигрыш»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 различий, интересов и точек зрения друг друга. Решение в духе «выигрыш - выигрыш»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48953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Контролируется государством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Основана на автономности участников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62770"/>
                  </a:ext>
                </a:extLst>
              </a:tr>
              <a:tr h="58842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 на повод к конфликту, бремя доказательства (сбор фактов) лежит на сторонах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Ориентирована на личные убеждения и субъективные интересы сторон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94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правовых позиций и ориентирован на прошлое 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различных интересов и нацеленность на создание взаимоприемлемого будущего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6643"/>
                  </a:ext>
                </a:extLst>
              </a:tr>
              <a:tr h="6600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слабости позиций другой стороны в целях собственного выигрыша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собственной слабости (и слабости других) как переломный точки в споре, когда приходит осознание необходимости привлечения помощи со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7060"/>
                  </a:ext>
                </a:extLst>
              </a:tr>
              <a:tr h="34971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применения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права по усмотрению сторон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56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60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6B026-D5CC-487C-9B2C-87386B99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1" y="753228"/>
            <a:ext cx="9999892" cy="1080938"/>
          </a:xfrm>
        </p:spPr>
        <p:txBody>
          <a:bodyPr>
            <a:no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медиации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A45950-5776-4950-AAC6-C40C48399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676D6-BA8D-408A-B215-8895AED75967}"/>
              </a:ext>
            </a:extLst>
          </p:cNvPr>
          <p:cNvSpPr txBox="1"/>
          <p:nvPr/>
        </p:nvSpPr>
        <p:spPr>
          <a:xfrm>
            <a:off x="2726585" y="2366305"/>
            <a:ext cx="60976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споры, в том числе наследственные дела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споры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споры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Споры по вопросам, связанных с воспитанием детей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Споры в образовательной среде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соседями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заявителем и учреждением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80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D705D-7FA3-4C28-BDB5-E590640D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6DDF5-0757-46EF-94DE-8CB8BCC4CBCF}"/>
              </a:ext>
            </a:extLst>
          </p:cNvPr>
          <p:cNvSpPr txBox="1"/>
          <p:nvPr/>
        </p:nvSpPr>
        <p:spPr>
          <a:xfrm>
            <a:off x="1923394" y="2644142"/>
            <a:ext cx="81665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- психологически комфортный способ решения конфликта!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4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CBC191-349B-42BF-A0F2-FE5F89FA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F34EA-3279-4555-ADF3-D63822D9B1DD}"/>
              </a:ext>
            </a:extLst>
          </p:cNvPr>
          <p:cNvSpPr txBox="1"/>
          <p:nvPr/>
        </p:nvSpPr>
        <p:spPr>
          <a:xfrm>
            <a:off x="1289069" y="2394944"/>
            <a:ext cx="96138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медиации нет проигравших! Медиативное соглашение принимается с учетом интересов всех участников медиации, поэтому выигрывают все! Всегда! Конфликт разрешен, а обиженных и недовольных не осталось. </a:t>
            </a:r>
            <a:b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Волшебство? Нет – МЕДИАЦИЯ. </a:t>
            </a:r>
          </a:p>
        </p:txBody>
      </p:sp>
    </p:spTree>
    <p:extLst>
      <p:ext uri="{BB962C8B-B14F-4D97-AF65-F5344CB8AC3E}">
        <p14:creationId xmlns:p14="http://schemas.microsoft.com/office/powerpoint/2010/main" val="1590806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CA1BC-A0C4-4826-88EE-777FB979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6B40E-93F9-4F92-B282-1636C84B6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797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B3DBA-3098-4E27-924C-DF8A408B2ADC}"/>
              </a:ext>
            </a:extLst>
          </p:cNvPr>
          <p:cNvSpPr txBox="1"/>
          <p:nvPr/>
        </p:nvSpPr>
        <p:spPr>
          <a:xfrm>
            <a:off x="6195432" y="5711117"/>
            <a:ext cx="575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VK: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https://vk.com/nizhegorodkann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lider.povolzhenn@mail.ru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«НИЖЕГОРОДКА»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help-nizhegorodka.ru)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C23E3-E1E3-41CD-A6AE-BCC6970AAA03}"/>
              </a:ext>
            </a:extLst>
          </p:cNvPr>
          <p:cNvSpPr txBox="1"/>
          <p:nvPr/>
        </p:nvSpPr>
        <p:spPr>
          <a:xfrm>
            <a:off x="-360239" y="5557230"/>
            <a:ext cx="7260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603000, г. Нижний Новгород,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Б. Покровская, дом 60, офис 31.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+7 (831) 423-78-22;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(930) 056-49-57;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330E90-5EBE-4441-9F50-9FB6AD042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787" y="2244631"/>
            <a:ext cx="3859732" cy="3056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D40D9C-FDBD-40B7-939C-230BF8ACF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774" y="2290813"/>
            <a:ext cx="3760270" cy="30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2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925AF-3D4C-43CF-9B88-376A5E6C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92505-2D2F-42C6-94FB-F8C5F7E4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6" y="2175290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8097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E80B7-4A2B-4C14-B254-38B4A77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F6563-FA76-4747-B601-D7CA3823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9504DF-FFD1-4DF1-8842-699A40CD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417380"/>
            <a:ext cx="5819531" cy="42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6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62F8F-61F1-450E-B568-17B1B63AA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21068"/>
          <a:stretch/>
        </p:blipFill>
        <p:spPr>
          <a:xfrm>
            <a:off x="10660117" y="753228"/>
            <a:ext cx="1531883" cy="103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33285-B164-4688-A50D-ADD67951AE54}"/>
              </a:ext>
            </a:extLst>
          </p:cNvPr>
          <p:cNvSpPr txBox="1"/>
          <p:nvPr/>
        </p:nvSpPr>
        <p:spPr>
          <a:xfrm>
            <a:off x="1812370" y="3224772"/>
            <a:ext cx="81244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- это неотъемлемая часть нашей жизни, сигнализирующая нам о необходимости изменений. И в нашей власти сделать так, чтобы эти изменения были к лучшему.</a:t>
            </a:r>
          </a:p>
        </p:txBody>
      </p:sp>
    </p:spTree>
    <p:extLst>
      <p:ext uri="{BB962C8B-B14F-4D97-AF65-F5344CB8AC3E}">
        <p14:creationId xmlns:p14="http://schemas.microsoft.com/office/powerpoint/2010/main" val="361459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31CE9-2FE2-4011-8DB8-9AFA0642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–это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86A18-2857-4DCC-A225-4F7DAF55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89260"/>
            <a:ext cx="9613861" cy="359931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Конфли́кт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conflictus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столкнувшийся) — наиболее острый способ разрешения противоречий в интересах, целях, взглядах, происходящих в процессе социального взаимодействия, заключающийся в противодействии участников этого взаимодействия и обычно сопровождающийся негативными эмоциями, выходящий за рамки правил и норм.</a:t>
            </a:r>
          </a:p>
        </p:txBody>
      </p:sp>
    </p:spTree>
    <p:extLst>
      <p:ext uri="{BB962C8B-B14F-4D97-AF65-F5344CB8AC3E}">
        <p14:creationId xmlns:p14="http://schemas.microsoft.com/office/powerpoint/2010/main" val="415230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B0114-431B-4581-B39E-B2B72CE4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конфликта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6C7DA5-4AA3-4320-8A7D-DE732EBE4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63" y="2483317"/>
            <a:ext cx="10849563" cy="4273618"/>
          </a:xfrm>
        </p:spPr>
      </p:pic>
    </p:spTree>
    <p:extLst>
      <p:ext uri="{BB962C8B-B14F-4D97-AF65-F5344CB8AC3E}">
        <p14:creationId xmlns:p14="http://schemas.microsoft.com/office/powerpoint/2010/main" val="4635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3D63-F5DF-4EC0-98F8-C1190DE4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конфликта: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06F68-AD9D-4621-B37C-969FC6E48CC8}"/>
              </a:ext>
            </a:extLst>
          </p:cNvPr>
          <p:cNvSpPr txBox="1"/>
          <p:nvPr/>
        </p:nvSpPr>
        <p:spPr>
          <a:xfrm>
            <a:off x="847021" y="2556377"/>
            <a:ext cx="96138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предконфликтная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эскалация конфликта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противодействие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конфликта (угасание или преобразование конфликта)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послеконфликтная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</a:p>
        </p:txBody>
      </p:sp>
    </p:spTree>
    <p:extLst>
      <p:ext uri="{BB962C8B-B14F-4D97-AF65-F5344CB8AC3E}">
        <p14:creationId xmlns:p14="http://schemas.microsoft.com/office/powerpoint/2010/main" val="85430415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Другая 11">
      <a:dk1>
        <a:srgbClr val="FBA3C2"/>
      </a:dk1>
      <a:lt1>
        <a:srgbClr val="FBA3C2"/>
      </a:lt1>
      <a:dk2>
        <a:srgbClr val="CC00CC"/>
      </a:dk2>
      <a:lt2>
        <a:srgbClr val="7030A0"/>
      </a:lt2>
      <a:accent1>
        <a:srgbClr val="FDB9CD"/>
      </a:accent1>
      <a:accent2>
        <a:srgbClr val="3BD8F8"/>
      </a:accent2>
      <a:accent3>
        <a:srgbClr val="FDB9CD"/>
      </a:accent3>
      <a:accent4>
        <a:srgbClr val="FDB9CD"/>
      </a:accent4>
      <a:accent5>
        <a:srgbClr val="3BD8F8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439</TotalTime>
  <Words>1303</Words>
  <Application>Microsoft Office PowerPoint</Application>
  <PresentationFormat>Широкоэкранный</PresentationFormat>
  <Paragraphs>183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План:  </vt:lpstr>
      <vt:lpstr>Конфликт </vt:lpstr>
      <vt:lpstr>Презентация PowerPoint</vt:lpstr>
      <vt:lpstr>КОНФЛИКТ –это </vt:lpstr>
      <vt:lpstr>Виды конфликта </vt:lpstr>
      <vt:lpstr>Этапы развития конфликта: </vt:lpstr>
      <vt:lpstr> КОНФЛИКТ =  КОНФЛИКТНАЯ СИТУАЦИЯ + ИНЦИДЕНТ </vt:lpstr>
      <vt:lpstr>Метод управления конфликтом </vt:lpstr>
      <vt:lpstr>Методы урегулирования конфликта: </vt:lpstr>
      <vt:lpstr>СПОСОБЫ РАЗРЕШЕНИЯ КОНФЛИКТОВ</vt:lpstr>
      <vt:lpstr>Что такое медиация?</vt:lpstr>
      <vt:lpstr>Презентация PowerPoint</vt:lpstr>
      <vt:lpstr>Статья 2 Федерального закона «Об альтернативной процедуре урегулирования споров с участием посредника (процедуре медиации)» от 27.07.2010 № 193-ФЗ</vt:lpstr>
      <vt:lpstr>Презентация PowerPoint</vt:lpstr>
      <vt:lpstr>Презентация PowerPoint</vt:lpstr>
      <vt:lpstr>ПРИНЦИПЫ МЕДИАЦИИ</vt:lpstr>
      <vt:lpstr>Добровольность</vt:lpstr>
      <vt:lpstr>Нейтральность</vt:lpstr>
      <vt:lpstr>Прозрачность</vt:lpstr>
      <vt:lpstr>Сотрудничество </vt:lpstr>
      <vt:lpstr>Конфиденциальность</vt:lpstr>
      <vt:lpstr>Принятие и уважение</vt:lpstr>
      <vt:lpstr>Ответственность </vt:lpstr>
      <vt:lpstr>Равенство</vt:lpstr>
      <vt:lpstr>Медиатор </vt:lpstr>
      <vt:lpstr>Состояние медиатора</vt:lpstr>
      <vt:lpstr>Что делает профессиональный медиатор? </vt:lpstr>
      <vt:lpstr>Что делает профессиональный медиатор? </vt:lpstr>
      <vt:lpstr>Чего не делает профессиональный медиатор?</vt:lpstr>
      <vt:lpstr>Чего не делает профессиональный медиатор?</vt:lpstr>
      <vt:lpstr>Задачи профессионального медиатора</vt:lpstr>
      <vt:lpstr>Инструменты медиатора</vt:lpstr>
      <vt:lpstr>Активное слушание </vt:lpstr>
      <vt:lpstr>«Петля понимания»</vt:lpstr>
      <vt:lpstr>Обобщение </vt:lpstr>
      <vt:lpstr>Перефразирование</vt:lpstr>
      <vt:lpstr>Техника задавания вопросов </vt:lpstr>
      <vt:lpstr>Работа с позициями  и интересами </vt:lpstr>
      <vt:lpstr>Отличие процедуры медиации от судебного процесса</vt:lpstr>
      <vt:lpstr>Сферы применения медиации </vt:lpstr>
      <vt:lpstr>Презентация PowerPoint</vt:lpstr>
      <vt:lpstr>Презентация PowerPoint</vt:lpstr>
      <vt:lpstr>КОНТАКТЫ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Самохвалова</dc:creator>
  <cp:lastModifiedBy>Елена Прохорова</cp:lastModifiedBy>
  <cp:revision>55</cp:revision>
  <dcterms:created xsi:type="dcterms:W3CDTF">2022-04-11T18:54:25Z</dcterms:created>
  <dcterms:modified xsi:type="dcterms:W3CDTF">2022-11-23T16:17:05Z</dcterms:modified>
</cp:coreProperties>
</file>